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5" autoAdjust="0"/>
    <p:restoredTop sz="94660"/>
  </p:normalViewPr>
  <p:slideViewPr>
    <p:cSldViewPr>
      <p:cViewPr varScale="1">
        <p:scale>
          <a:sx n="61" d="100"/>
          <a:sy n="61" d="100"/>
        </p:scale>
        <p:origin x="-84" y="-22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8" name="Slide Number Placeholder 7"/>
          <p:cNvSpPr>
            <a:spLocks noGrp="1"/>
          </p:cNvSpPr>
          <p:nvPr>
            <p:ph type="sldNum" sz="quarter" idx="11"/>
          </p:nvPr>
        </p:nvSpPr>
        <p:spPr/>
        <p:txBody>
          <a:bodyPr/>
          <a:lstStyle/>
          <a:p>
            <a:fld id="{DA389F58-8E07-48A6-B3B9-E096F807DBFA}"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389F58-8E07-48A6-B3B9-E096F807DBF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389F58-8E07-48A6-B3B9-E096F807DBF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389F58-8E07-48A6-B3B9-E096F807DBF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A389F58-8E07-48A6-B3B9-E096F807DBFA}"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389F58-8E07-48A6-B3B9-E096F807DBFA}" type="slidenum">
              <a:rPr lang="en-US" smtClean="0"/>
              <a:t>‹#›</a:t>
            </a:fld>
            <a:endParaRPr lang="en-US" dirty="0"/>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A389F58-8E07-48A6-B3B9-E096F807DBFA}" type="slidenum">
              <a:rPr lang="en-US" smtClean="0"/>
              <a:t>‹#›</a:t>
            </a:fld>
            <a:endParaRPr lang="en-US" dirty="0"/>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A389F58-8E07-48A6-B3B9-E096F807DBF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A389F58-8E07-48A6-B3B9-E096F807DBF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389F58-8E07-48A6-B3B9-E096F807DBF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5962A2-5720-401C-8163-7BE73044D97F}" type="datetimeFigureOut">
              <a:rPr lang="en-US" smtClean="0"/>
              <a:t>3/30/2012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A389F58-8E07-48A6-B3B9-E096F807DBF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FF5962A2-5720-401C-8163-7BE73044D97F}" type="datetimeFigureOut">
              <a:rPr lang="en-US" smtClean="0"/>
              <a:t>3/30/2012</a:t>
            </a:fld>
            <a:endParaRPr lang="en-US" dirty="0"/>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DA389F58-8E07-48A6-B3B9-E096F807DBFA}" type="slidenum">
              <a:rPr lang="en-US" smtClean="0"/>
              <a:t>‹#›</a:t>
            </a:fld>
            <a:endParaRPr lang="en-US" dirty="0"/>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law2.umkc.edu/faculty/projects/ftrials/conlaw/billofrightsintro.html" TargetMode="External"/><Relationship Id="rId7" Type="http://schemas.openxmlformats.org/officeDocument/2006/relationships/image" Target="../media/image2.jpg"/><Relationship Id="rId2" Type="http://schemas.openxmlformats.org/officeDocument/2006/relationships/hyperlink" Target="http://billofrightsinstitute.org/founding-documents/bill-of-rights/" TargetMode="External"/><Relationship Id="rId1" Type="http://schemas.openxmlformats.org/officeDocument/2006/relationships/slideLayout" Target="../slideLayouts/slideLayout4.xml"/><Relationship Id="rId6" Type="http://schemas.openxmlformats.org/officeDocument/2006/relationships/hyperlink" Target="http://www.office.com/" TargetMode="External"/><Relationship Id="rId5" Type="http://schemas.openxmlformats.org/officeDocument/2006/relationships/hyperlink" Target="http://www.aboutbail.com/help/9/will-i-get-my-bail-money-back" TargetMode="External"/><Relationship Id="rId4" Type="http://schemas.openxmlformats.org/officeDocument/2006/relationships/hyperlink" Target="http://www.webdesign-guru.co.uk/icon/rubber-stamps-free-graphic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7772400" cy="2057400"/>
          </a:xfrm>
        </p:spPr>
        <p:txBody>
          <a:bodyPr>
            <a:normAutofit/>
          </a:bodyPr>
          <a:lstStyle/>
          <a:p>
            <a:r>
              <a:rPr lang="en-US" sz="5400" dirty="0" smtClean="0"/>
              <a:t>U.S. Constitution</a:t>
            </a:r>
            <a:endParaRPr lang="en-US" sz="5400" dirty="0"/>
          </a:p>
        </p:txBody>
      </p:sp>
      <p:sp>
        <p:nvSpPr>
          <p:cNvPr id="3" name="Subtitle 2"/>
          <p:cNvSpPr>
            <a:spLocks noGrp="1"/>
          </p:cNvSpPr>
          <p:nvPr>
            <p:ph type="subTitle" idx="1"/>
          </p:nvPr>
        </p:nvSpPr>
        <p:spPr>
          <a:xfrm>
            <a:off x="228600" y="3962400"/>
            <a:ext cx="7315200" cy="1144632"/>
          </a:xfrm>
        </p:spPr>
        <p:txBody>
          <a:bodyPr>
            <a:noAutofit/>
          </a:bodyPr>
          <a:lstStyle/>
          <a:p>
            <a:r>
              <a:rPr lang="en-US" sz="3200" dirty="0" smtClean="0">
                <a:solidFill>
                  <a:schemeClr val="tx1">
                    <a:lumMod val="95000"/>
                    <a:lumOff val="5000"/>
                  </a:schemeClr>
                </a:solidFill>
              </a:rPr>
              <a:t>The Bill of Rights</a:t>
            </a:r>
          </a:p>
          <a:p>
            <a:r>
              <a:rPr lang="en-US" sz="3200" dirty="0" smtClean="0">
                <a:solidFill>
                  <a:schemeClr val="accent1">
                    <a:lumMod val="75000"/>
                  </a:schemeClr>
                </a:solidFill>
              </a:rPr>
              <a:t>By: Leah Thompson</a:t>
            </a:r>
            <a:endParaRPr lang="en-US" sz="3200" dirty="0">
              <a:solidFill>
                <a:schemeClr val="accent1">
                  <a:lumMod val="75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2441812"/>
            <a:ext cx="3378531" cy="3594182"/>
          </a:xfrm>
          <a:prstGeom prst="rect">
            <a:avLst/>
          </a:prstGeom>
        </p:spPr>
      </p:pic>
    </p:spTree>
    <p:extLst>
      <p:ext uri="{BB962C8B-B14F-4D97-AF65-F5344CB8AC3E}">
        <p14:creationId xmlns:p14="http://schemas.microsoft.com/office/powerpoint/2010/main" val="1091735119"/>
      </p:ext>
    </p:extLst>
  </p:cSld>
  <p:clrMapOvr>
    <a:masterClrMapping/>
  </p:clrMapOvr>
  <mc:AlternateContent xmlns:mc="http://schemas.openxmlformats.org/markup-compatibility/2006">
    <mc:Choice xmlns:p14="http://schemas.microsoft.com/office/powerpoint/2010/main" Requires="p14">
      <p:transition spd="slow" p14:dur="3400" advClick="0" advTm="3000">
        <p14:revea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par>
                          <p:cTn id="11" fill="hold">
                            <p:stCondLst>
                              <p:cond delay="1250"/>
                            </p:stCondLst>
                            <p:childTnLst>
                              <p:par>
                                <p:cTn id="12" presetID="32" presetClass="emph" presetSubtype="0" fill="hold" nodeType="afterEffect">
                                  <p:stCondLst>
                                    <p:cond delay="0"/>
                                  </p:stCondLst>
                                  <p:childTnLst>
                                    <p:animRot by="120000">
                                      <p:cBhvr>
                                        <p:cTn id="13" dur="100" fill="hold">
                                          <p:stCondLst>
                                            <p:cond delay="0"/>
                                          </p:stCondLst>
                                        </p:cTn>
                                        <p:tgtEl>
                                          <p:spTgt spid="3">
                                            <p:txEl>
                                              <p:pRg st="0" end="0"/>
                                            </p:txEl>
                                          </p:spTgt>
                                        </p:tgtEl>
                                        <p:attrNameLst>
                                          <p:attrName>r</p:attrName>
                                        </p:attrNameLst>
                                      </p:cBhvr>
                                    </p:animRot>
                                    <p:animRot by="-240000">
                                      <p:cBhvr>
                                        <p:cTn id="14" dur="200" fill="hold">
                                          <p:stCondLst>
                                            <p:cond delay="200"/>
                                          </p:stCondLst>
                                        </p:cTn>
                                        <p:tgtEl>
                                          <p:spTgt spid="3">
                                            <p:txEl>
                                              <p:pRg st="0" end="0"/>
                                            </p:txEl>
                                          </p:spTgt>
                                        </p:tgtEl>
                                        <p:attrNameLst>
                                          <p:attrName>r</p:attrName>
                                        </p:attrNameLst>
                                      </p:cBhvr>
                                    </p:animRot>
                                    <p:animRot by="240000">
                                      <p:cBhvr>
                                        <p:cTn id="15" dur="200" fill="hold">
                                          <p:stCondLst>
                                            <p:cond delay="400"/>
                                          </p:stCondLst>
                                        </p:cTn>
                                        <p:tgtEl>
                                          <p:spTgt spid="3">
                                            <p:txEl>
                                              <p:pRg st="0" end="0"/>
                                            </p:txEl>
                                          </p:spTgt>
                                        </p:tgtEl>
                                        <p:attrNameLst>
                                          <p:attrName>r</p:attrName>
                                        </p:attrNameLst>
                                      </p:cBhvr>
                                    </p:animRot>
                                    <p:animRot by="-240000">
                                      <p:cBhvr>
                                        <p:cTn id="16" dur="200" fill="hold">
                                          <p:stCondLst>
                                            <p:cond delay="600"/>
                                          </p:stCondLst>
                                        </p:cTn>
                                        <p:tgtEl>
                                          <p:spTgt spid="3">
                                            <p:txEl>
                                              <p:pRg st="0" end="0"/>
                                            </p:txEl>
                                          </p:spTgt>
                                        </p:tgtEl>
                                        <p:attrNameLst>
                                          <p:attrName>r</p:attrName>
                                        </p:attrNameLst>
                                      </p:cBhvr>
                                    </p:animRot>
                                    <p:animRot by="120000">
                                      <p:cBhvr>
                                        <p:cTn id="17" dur="200" fill="hold">
                                          <p:stCondLst>
                                            <p:cond delay="800"/>
                                          </p:stCondLst>
                                        </p:cTn>
                                        <p:tgtEl>
                                          <p:spTgt spid="3">
                                            <p:txEl>
                                              <p:pRg st="0" end="0"/>
                                            </p:txEl>
                                          </p:spTgt>
                                        </p:tgtEl>
                                        <p:attrNameLst>
                                          <p:attrName>r</p:attrName>
                                        </p:attrNameLst>
                                      </p:cBhvr>
                                    </p:animRot>
                                  </p:childTnLst>
                                </p:cTn>
                              </p:par>
                            </p:childTnLst>
                          </p:cTn>
                        </p:par>
                        <p:par>
                          <p:cTn id="18" fill="hold">
                            <p:stCondLst>
                              <p:cond delay="2250"/>
                            </p:stCondLst>
                            <p:childTnLst>
                              <p:par>
                                <p:cTn id="19" presetID="32" presetClass="emph" presetSubtype="0" fill="hold" nodeType="afterEffect">
                                  <p:stCondLst>
                                    <p:cond delay="0"/>
                                  </p:stCondLst>
                                  <p:childTnLst>
                                    <p:animRot by="120000">
                                      <p:cBhvr>
                                        <p:cTn id="20" dur="100" fill="hold">
                                          <p:stCondLst>
                                            <p:cond delay="0"/>
                                          </p:stCondLst>
                                        </p:cTn>
                                        <p:tgtEl>
                                          <p:spTgt spid="3">
                                            <p:txEl>
                                              <p:pRg st="1" end="1"/>
                                            </p:txEl>
                                          </p:spTgt>
                                        </p:tgtEl>
                                        <p:attrNameLst>
                                          <p:attrName>r</p:attrName>
                                        </p:attrNameLst>
                                      </p:cBhvr>
                                    </p:animRot>
                                    <p:animRot by="-240000">
                                      <p:cBhvr>
                                        <p:cTn id="21" dur="200" fill="hold">
                                          <p:stCondLst>
                                            <p:cond delay="200"/>
                                          </p:stCondLst>
                                        </p:cTn>
                                        <p:tgtEl>
                                          <p:spTgt spid="3">
                                            <p:txEl>
                                              <p:pRg st="1" end="1"/>
                                            </p:txEl>
                                          </p:spTgt>
                                        </p:tgtEl>
                                        <p:attrNameLst>
                                          <p:attrName>r</p:attrName>
                                        </p:attrNameLst>
                                      </p:cBhvr>
                                    </p:animRot>
                                    <p:animRot by="240000">
                                      <p:cBhvr>
                                        <p:cTn id="22" dur="200" fill="hold">
                                          <p:stCondLst>
                                            <p:cond delay="400"/>
                                          </p:stCondLst>
                                        </p:cTn>
                                        <p:tgtEl>
                                          <p:spTgt spid="3">
                                            <p:txEl>
                                              <p:pRg st="1" end="1"/>
                                            </p:txEl>
                                          </p:spTgt>
                                        </p:tgtEl>
                                        <p:attrNameLst>
                                          <p:attrName>r</p:attrName>
                                        </p:attrNameLst>
                                      </p:cBhvr>
                                    </p:animRot>
                                    <p:animRot by="-240000">
                                      <p:cBhvr>
                                        <p:cTn id="23" dur="200" fill="hold">
                                          <p:stCondLst>
                                            <p:cond delay="600"/>
                                          </p:stCondLst>
                                        </p:cTn>
                                        <p:tgtEl>
                                          <p:spTgt spid="3">
                                            <p:txEl>
                                              <p:pRg st="1" end="1"/>
                                            </p:txEl>
                                          </p:spTgt>
                                        </p:tgtEl>
                                        <p:attrNameLst>
                                          <p:attrName>r</p:attrName>
                                        </p:attrNameLst>
                                      </p:cBhvr>
                                    </p:animRot>
                                    <p:animRot by="120000">
                                      <p:cBhvr>
                                        <p:cTn id="24" dur="200" fill="hold">
                                          <p:stCondLst>
                                            <p:cond delay="800"/>
                                          </p:stCondLst>
                                        </p:cTn>
                                        <p:tgtEl>
                                          <p:spTgt spid="3">
                                            <p:txEl>
                                              <p:pRg st="1" end="1"/>
                                            </p:txEl>
                                          </p:spTgt>
                                        </p:tgtEl>
                                        <p:attrNameLst>
                                          <p:attrName>r</p:attrName>
                                        </p:attrNameLst>
                                      </p:cBhvr>
                                    </p:animRot>
                                  </p:childTnLst>
                                </p:cTn>
                              </p:par>
                            </p:childTnLst>
                          </p:cTn>
                        </p:par>
                        <p:par>
                          <p:cTn id="25" fill="hold">
                            <p:stCondLst>
                              <p:cond delay="3250"/>
                            </p:stCondLst>
                            <p:childTnLst>
                              <p:par>
                                <p:cTn id="26" presetID="2" presetClass="entr" presetSubtype="4"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315200" cy="1154097"/>
          </a:xfrm>
        </p:spPr>
        <p:txBody>
          <a:bodyPr/>
          <a:lstStyle/>
          <a:p>
            <a:r>
              <a:rPr lang="en-US" dirty="0" smtClean="0"/>
              <a:t>The Ninth Amendment</a:t>
            </a:r>
            <a:endParaRPr lang="en-US" dirty="0"/>
          </a:p>
        </p:txBody>
      </p:sp>
      <p:sp>
        <p:nvSpPr>
          <p:cNvPr id="3" name="Content Placeholder 2"/>
          <p:cNvSpPr>
            <a:spLocks noGrp="1"/>
          </p:cNvSpPr>
          <p:nvPr>
            <p:ph sz="quarter" idx="13"/>
          </p:nvPr>
        </p:nvSpPr>
        <p:spPr/>
        <p:txBody>
          <a:bodyPr/>
          <a:lstStyle/>
          <a:p>
            <a:r>
              <a:rPr lang="en-US" dirty="0" smtClean="0"/>
              <a:t>The actual amendment:</a:t>
            </a:r>
          </a:p>
          <a:p>
            <a:r>
              <a:rPr lang="en-CA" dirty="0"/>
              <a:t>The enumeration in the Constitution, of certain rights, shall not be construed to deny or disparage others retained by the people.</a:t>
            </a:r>
          </a:p>
          <a:p>
            <a:endParaRPr lang="en-US" dirty="0"/>
          </a:p>
        </p:txBody>
      </p:sp>
      <p:sp>
        <p:nvSpPr>
          <p:cNvPr id="4" name="Content Placeholder 3"/>
          <p:cNvSpPr>
            <a:spLocks noGrp="1"/>
          </p:cNvSpPr>
          <p:nvPr>
            <p:ph sz="quarter" idx="14"/>
          </p:nvPr>
        </p:nvSpPr>
        <p:spPr>
          <a:xfrm>
            <a:off x="4648200" y="2743200"/>
            <a:ext cx="3566160" cy="3595687"/>
          </a:xfrm>
        </p:spPr>
        <p:txBody>
          <a:bodyPr/>
          <a:lstStyle/>
          <a:p>
            <a:r>
              <a:rPr lang="en-US" dirty="0" smtClean="0"/>
              <a:t>What it means:</a:t>
            </a:r>
          </a:p>
          <a:p>
            <a:r>
              <a:rPr lang="en-US" dirty="0" smtClean="0"/>
              <a:t>It means that the people of our country can not  be denied of their rights</a:t>
            </a:r>
            <a:r>
              <a:rPr lang="en-US" dirty="0" smtClean="0"/>
              <a:t>.</a:t>
            </a:r>
          </a:p>
          <a:p>
            <a:r>
              <a:rPr lang="en-US" dirty="0" smtClean="0"/>
              <a:t>Example:</a:t>
            </a:r>
          </a:p>
          <a:p>
            <a:r>
              <a:rPr lang="en-US" dirty="0" smtClean="0"/>
              <a:t>It is used today in our country in court rooms so that a person’s rights aren’t violated in a case.</a:t>
            </a: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278843">
            <a:off x="6322236" y="776666"/>
            <a:ext cx="1648804" cy="1648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9772636"/>
      </p:ext>
    </p:extLst>
  </p:cSld>
  <p:clrMapOvr>
    <a:masterClrMapping/>
  </p:clrMapOvr>
  <mc:AlternateContent xmlns:mc="http://schemas.openxmlformats.org/markup-compatibility/2006">
    <mc:Choice xmlns:p14="http://schemas.microsoft.com/office/powerpoint/2010/main" Requires="p14">
      <p:transition spd="slow" p14:dur="2000" advClick="0" advTm="5000"/>
    </mc:Choice>
    <mc:Fallback>
      <p:transition spd="slow" advClick="0"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 calcmode="lin" valueType="num">
                                      <p:cBhvr additive="base">
                                        <p:cTn id="4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3" fill="hold" nodeType="afterEffect">
                                  <p:stCondLst>
                                    <p:cond delay="0"/>
                                  </p:stCondLst>
                                  <p:childTnLst>
                                    <p:set>
                                      <p:cBhvr>
                                        <p:cTn id="53" dur="1" fill="hold">
                                          <p:stCondLst>
                                            <p:cond delay="0"/>
                                          </p:stCondLst>
                                        </p:cTn>
                                        <p:tgtEl>
                                          <p:spTgt spid="2050"/>
                                        </p:tgtEl>
                                        <p:attrNameLst>
                                          <p:attrName>style.visibility</p:attrName>
                                        </p:attrNameLst>
                                      </p:cBhvr>
                                      <p:to>
                                        <p:strVal val="visible"/>
                                      </p:to>
                                    </p:set>
                                    <p:anim calcmode="lin" valueType="num">
                                      <p:cBhvr additive="base">
                                        <p:cTn id="54" dur="500" fill="hold"/>
                                        <p:tgtEl>
                                          <p:spTgt spid="2050"/>
                                        </p:tgtEl>
                                        <p:attrNameLst>
                                          <p:attrName>ppt_x</p:attrName>
                                        </p:attrNameLst>
                                      </p:cBhvr>
                                      <p:tavLst>
                                        <p:tav tm="0">
                                          <p:val>
                                            <p:strVal val="1+#ppt_w/2"/>
                                          </p:val>
                                        </p:tav>
                                        <p:tav tm="100000">
                                          <p:val>
                                            <p:strVal val="#ppt_x"/>
                                          </p:val>
                                        </p:tav>
                                      </p:tavLst>
                                    </p:anim>
                                    <p:anim calcmode="lin" valueType="num">
                                      <p:cBhvr additive="base">
                                        <p:cTn id="55" dur="500" fill="hold"/>
                                        <p:tgtEl>
                                          <p:spTgt spid="20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315200" cy="1154097"/>
          </a:xfrm>
        </p:spPr>
        <p:txBody>
          <a:bodyPr/>
          <a:lstStyle/>
          <a:p>
            <a:r>
              <a:rPr lang="en-US" dirty="0" smtClean="0"/>
              <a:t>The Tenth Amendment</a:t>
            </a:r>
            <a:endParaRPr lang="en-US" dirty="0"/>
          </a:p>
        </p:txBody>
      </p:sp>
      <p:sp>
        <p:nvSpPr>
          <p:cNvPr id="3" name="Content Placeholder 2"/>
          <p:cNvSpPr>
            <a:spLocks noGrp="1"/>
          </p:cNvSpPr>
          <p:nvPr>
            <p:ph sz="quarter" idx="13"/>
          </p:nvPr>
        </p:nvSpPr>
        <p:spPr/>
        <p:txBody>
          <a:bodyPr/>
          <a:lstStyle/>
          <a:p>
            <a:r>
              <a:rPr lang="en-US" dirty="0" smtClean="0"/>
              <a:t>The actual amendment:</a:t>
            </a:r>
          </a:p>
          <a:p>
            <a:r>
              <a:rPr lang="en-CA" dirty="0"/>
              <a:t>The powers not delegated to the United States by the Constitution, nor prohibited by it to the states, are reserved to the states respectively, or to the people.</a:t>
            </a:r>
          </a:p>
          <a:p>
            <a:endParaRPr lang="en-US" dirty="0"/>
          </a:p>
        </p:txBody>
      </p:sp>
      <p:sp>
        <p:nvSpPr>
          <p:cNvPr id="4" name="Content Placeholder 3"/>
          <p:cNvSpPr>
            <a:spLocks noGrp="1"/>
          </p:cNvSpPr>
          <p:nvPr>
            <p:ph sz="quarter" idx="14"/>
          </p:nvPr>
        </p:nvSpPr>
        <p:spPr/>
        <p:txBody>
          <a:bodyPr>
            <a:normAutofit lnSpcReduction="10000"/>
          </a:bodyPr>
          <a:lstStyle/>
          <a:p>
            <a:r>
              <a:rPr lang="en-US" dirty="0" smtClean="0"/>
              <a:t>What it means:</a:t>
            </a:r>
          </a:p>
          <a:p>
            <a:r>
              <a:rPr lang="en-US" dirty="0" smtClean="0"/>
              <a:t>It means that the U.S. doesn’t  have the right to individually govern a state and that the state decides the rights of the people in it</a:t>
            </a:r>
            <a:r>
              <a:rPr lang="en-US" dirty="0" smtClean="0"/>
              <a:t>.</a:t>
            </a:r>
          </a:p>
          <a:p>
            <a:r>
              <a:rPr lang="en-US" dirty="0" smtClean="0"/>
              <a:t>Example:</a:t>
            </a:r>
          </a:p>
          <a:p>
            <a:r>
              <a:rPr lang="en-US" dirty="0" smtClean="0"/>
              <a:t>It is used today in our country so that every sate isn’t the same in their rights.</a:t>
            </a:r>
            <a:endParaRPr lang="en-US" dirty="0"/>
          </a:p>
        </p:txBody>
      </p:sp>
      <p:pic>
        <p:nvPicPr>
          <p:cNvPr id="1026" name="Picture 2" descr="C:\Documents and Settings\126852\Local Settings\Temporary Internet Files\Content.IE5\YKV2S7DS\MP90039961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7460874">
            <a:off x="6676854" y="866660"/>
            <a:ext cx="1591181" cy="1989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454988"/>
      </p:ext>
    </p:extLst>
  </p:cSld>
  <p:clrMapOvr>
    <a:masterClrMapping/>
  </p:clrMapOvr>
  <mc:AlternateContent xmlns:mc="http://schemas.openxmlformats.org/markup-compatibility/2006">
    <mc:Choice xmlns:p14="http://schemas.microsoft.com/office/powerpoint/2010/main" Requires="p14">
      <p:transition spd="slow" p14:dur="1600" advClick="0" advTm="5000">
        <p14:gallery dir="l"/>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 calcmode="lin" valueType="num">
                                      <p:cBhvr additive="base">
                                        <p:cTn id="4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3" fill="hold" nodeType="afterEffect">
                                  <p:stCondLst>
                                    <p:cond delay="0"/>
                                  </p:stCondLst>
                                  <p:childTnLst>
                                    <p:set>
                                      <p:cBhvr>
                                        <p:cTn id="53" dur="1" fill="hold">
                                          <p:stCondLst>
                                            <p:cond delay="0"/>
                                          </p:stCondLst>
                                        </p:cTn>
                                        <p:tgtEl>
                                          <p:spTgt spid="1026"/>
                                        </p:tgtEl>
                                        <p:attrNameLst>
                                          <p:attrName>style.visibility</p:attrName>
                                        </p:attrNameLst>
                                      </p:cBhvr>
                                      <p:to>
                                        <p:strVal val="visible"/>
                                      </p:to>
                                    </p:set>
                                    <p:anim calcmode="lin" valueType="num">
                                      <p:cBhvr additive="base">
                                        <p:cTn id="54" dur="500" fill="hold"/>
                                        <p:tgtEl>
                                          <p:spTgt spid="1026"/>
                                        </p:tgtEl>
                                        <p:attrNameLst>
                                          <p:attrName>ppt_x</p:attrName>
                                        </p:attrNameLst>
                                      </p:cBhvr>
                                      <p:tavLst>
                                        <p:tav tm="0">
                                          <p:val>
                                            <p:strVal val="1+#ppt_w/2"/>
                                          </p:val>
                                        </p:tav>
                                        <p:tav tm="100000">
                                          <p:val>
                                            <p:strVal val="#ppt_x"/>
                                          </p:val>
                                        </p:tav>
                                      </p:tavLst>
                                    </p:anim>
                                    <p:anim calcmode="lin" valueType="num">
                                      <p:cBhvr additive="base">
                                        <p:cTn id="55" dur="500" fill="hold"/>
                                        <p:tgtEl>
                                          <p:spTgt spid="10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304800"/>
            <a:ext cx="7315200" cy="1154097"/>
          </a:xfrm>
        </p:spPr>
        <p:txBody>
          <a:bodyPr/>
          <a:lstStyle/>
          <a:p>
            <a:r>
              <a:rPr lang="en-US" dirty="0" smtClean="0"/>
              <a:t>Conclusion</a:t>
            </a:r>
            <a:endParaRPr lang="en-US" dirty="0"/>
          </a:p>
        </p:txBody>
      </p:sp>
      <p:sp>
        <p:nvSpPr>
          <p:cNvPr id="7" name="Content Placeholder 6"/>
          <p:cNvSpPr>
            <a:spLocks noGrp="1"/>
          </p:cNvSpPr>
          <p:nvPr>
            <p:ph sz="quarter" idx="13"/>
          </p:nvPr>
        </p:nvSpPr>
        <p:spPr>
          <a:xfrm>
            <a:off x="685800" y="1600200"/>
            <a:ext cx="3794760" cy="4736592"/>
          </a:xfrm>
        </p:spPr>
        <p:txBody>
          <a:bodyPr/>
          <a:lstStyle/>
          <a:p>
            <a:r>
              <a:rPr lang="en-US" dirty="0" smtClean="0"/>
              <a:t>In conclusion the Bill of Rights is a document that this country needs for many things. Such as our crime and punishments or our free will to do many things. Our country needs to know where the line is between  religion and politics, war and people’s homes. The Bill of Rights help us know where that line is and without  this document our country would not be stable.        </a:t>
            </a:r>
            <a:endParaRPr lang="en-US" dirty="0"/>
          </a:p>
        </p:txBody>
      </p:sp>
      <p:pic>
        <p:nvPicPr>
          <p:cNvPr id="9" name="Content Placeholder 8"/>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308845" y="1752600"/>
            <a:ext cx="3096467" cy="3505200"/>
          </a:xfrm>
        </p:spPr>
      </p:pic>
    </p:spTree>
    <p:extLst>
      <p:ext uri="{BB962C8B-B14F-4D97-AF65-F5344CB8AC3E}">
        <p14:creationId xmlns:p14="http://schemas.microsoft.com/office/powerpoint/2010/main" val="2689009986"/>
      </p:ext>
    </p:extLst>
  </p:cSld>
  <p:clrMapOvr>
    <a:masterClrMapping/>
  </p:clrMapOvr>
  <mc:AlternateContent xmlns:mc="http://schemas.openxmlformats.org/markup-compatibility/2006">
    <mc:Choice xmlns:p14="http://schemas.microsoft.com/office/powerpoint/2010/main" Requires="p14">
      <p:transition spd="slow" p14:dur="4400" advClick="0" advTm="7000">
        <p14:honeycomb/>
      </p:transition>
    </mc:Choice>
    <mc:Fallback>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950"/>
                            </p:stCondLst>
                            <p:childTnLst>
                              <p:par>
                                <p:cTn id="13" presetID="14" presetClass="entr" presetSubtype="1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par>
                          <p:cTn id="16" fill="hold">
                            <p:stCondLst>
                              <p:cond delay="1450"/>
                            </p:stCondLst>
                            <p:childTnLst>
                              <p:par>
                                <p:cTn id="17" presetID="2" presetClass="entr" presetSubtype="12"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381000"/>
            <a:ext cx="7315200" cy="1154097"/>
          </a:xfrm>
        </p:spPr>
        <p:txBody>
          <a:bodyPr/>
          <a:lstStyle/>
          <a:p>
            <a:r>
              <a:rPr lang="en-US" dirty="0" smtClean="0"/>
              <a:t>Bibliography </a:t>
            </a:r>
            <a:endParaRPr lang="en-US" dirty="0"/>
          </a:p>
        </p:txBody>
      </p:sp>
      <p:sp>
        <p:nvSpPr>
          <p:cNvPr id="6" name="Content Placeholder 5"/>
          <p:cNvSpPr>
            <a:spLocks noGrp="1"/>
          </p:cNvSpPr>
          <p:nvPr>
            <p:ph sz="quarter" idx="13"/>
          </p:nvPr>
        </p:nvSpPr>
        <p:spPr>
          <a:xfrm>
            <a:off x="609600" y="1828800"/>
            <a:ext cx="3870960" cy="4507992"/>
          </a:xfrm>
        </p:spPr>
        <p:txBody>
          <a:bodyPr>
            <a:normAutofit/>
          </a:bodyPr>
          <a:lstStyle/>
          <a:p>
            <a:r>
              <a:rPr lang="en-US" dirty="0">
                <a:solidFill>
                  <a:schemeClr val="accent2">
                    <a:lumMod val="20000"/>
                    <a:lumOff val="80000"/>
                  </a:schemeClr>
                </a:solidFill>
                <a:hlinkClick r:id="rId2"/>
              </a:rPr>
              <a:t>http://billofrightsinstitute.org/founding-documents/bill-of-rights</a:t>
            </a:r>
            <a:r>
              <a:rPr lang="en-US" dirty="0" smtClean="0">
                <a:solidFill>
                  <a:schemeClr val="accent2">
                    <a:lumMod val="20000"/>
                    <a:lumOff val="80000"/>
                  </a:schemeClr>
                </a:solidFill>
                <a:hlinkClick r:id="rId2"/>
              </a:rPr>
              <a:t>/</a:t>
            </a:r>
            <a:r>
              <a:rPr lang="en-US" dirty="0" smtClean="0">
                <a:solidFill>
                  <a:schemeClr val="accent2">
                    <a:lumMod val="20000"/>
                    <a:lumOff val="80000"/>
                  </a:schemeClr>
                </a:solidFill>
              </a:rPr>
              <a:t> </a:t>
            </a:r>
            <a:endParaRPr lang="en-US" dirty="0">
              <a:solidFill>
                <a:schemeClr val="accent2">
                  <a:lumMod val="20000"/>
                  <a:lumOff val="80000"/>
                </a:schemeClr>
              </a:solidFill>
            </a:endParaRPr>
          </a:p>
          <a:p>
            <a:r>
              <a:rPr lang="en-US" dirty="0">
                <a:solidFill>
                  <a:schemeClr val="accent2">
                    <a:lumMod val="20000"/>
                    <a:lumOff val="80000"/>
                  </a:schemeClr>
                </a:solidFill>
                <a:hlinkClick r:id="rId3"/>
              </a:rPr>
              <a:t>http://</a:t>
            </a:r>
            <a:r>
              <a:rPr lang="en-US" dirty="0" smtClean="0">
                <a:solidFill>
                  <a:schemeClr val="accent2">
                    <a:lumMod val="20000"/>
                    <a:lumOff val="80000"/>
                  </a:schemeClr>
                </a:solidFill>
                <a:hlinkClick r:id="rId3"/>
              </a:rPr>
              <a:t>law2.umkc.edu/faculty/projects/ftrials/conlaw/billofrightsintro.html</a:t>
            </a:r>
            <a:endParaRPr lang="en-US" dirty="0">
              <a:solidFill>
                <a:schemeClr val="accent2">
                  <a:lumMod val="20000"/>
                  <a:lumOff val="80000"/>
                </a:schemeClr>
              </a:solidFill>
            </a:endParaRPr>
          </a:p>
          <a:p>
            <a:r>
              <a:rPr lang="en-US" dirty="0">
                <a:solidFill>
                  <a:schemeClr val="accent2">
                    <a:lumMod val="20000"/>
                    <a:lumOff val="80000"/>
                  </a:schemeClr>
                </a:solidFill>
                <a:hlinkClick r:id="rId4"/>
              </a:rPr>
              <a:t>http://www.webdesign-guru.co.uk/icon/rubber-stamps-free-graphics</a:t>
            </a:r>
            <a:r>
              <a:rPr lang="en-US" dirty="0" smtClean="0">
                <a:solidFill>
                  <a:schemeClr val="accent2">
                    <a:lumMod val="20000"/>
                    <a:lumOff val="80000"/>
                  </a:schemeClr>
                </a:solidFill>
                <a:hlinkClick r:id="rId4"/>
              </a:rPr>
              <a:t>/</a:t>
            </a:r>
            <a:endParaRPr lang="en-US" dirty="0" smtClean="0">
              <a:solidFill>
                <a:schemeClr val="accent2">
                  <a:lumMod val="20000"/>
                  <a:lumOff val="80000"/>
                </a:schemeClr>
              </a:solidFill>
            </a:endParaRPr>
          </a:p>
          <a:p>
            <a:r>
              <a:rPr lang="en-US" dirty="0">
                <a:solidFill>
                  <a:schemeClr val="accent2">
                    <a:lumMod val="20000"/>
                    <a:lumOff val="80000"/>
                  </a:schemeClr>
                </a:solidFill>
                <a:hlinkClick r:id="rId5"/>
              </a:rPr>
              <a:t>http://</a:t>
            </a:r>
            <a:r>
              <a:rPr lang="en-US" dirty="0" smtClean="0">
                <a:solidFill>
                  <a:schemeClr val="accent2">
                    <a:lumMod val="20000"/>
                    <a:lumOff val="80000"/>
                  </a:schemeClr>
                </a:solidFill>
                <a:hlinkClick r:id="rId5"/>
              </a:rPr>
              <a:t>www.aboutbail.com/help/9/will-i-get-my-bail-money-back</a:t>
            </a:r>
            <a:endParaRPr lang="en-US" dirty="0" smtClean="0">
              <a:solidFill>
                <a:schemeClr val="accent2">
                  <a:lumMod val="20000"/>
                  <a:lumOff val="80000"/>
                </a:schemeClr>
              </a:solidFill>
            </a:endParaRPr>
          </a:p>
          <a:p>
            <a:r>
              <a:rPr lang="en-US" dirty="0" smtClean="0">
                <a:solidFill>
                  <a:schemeClr val="accent2">
                    <a:lumMod val="20000"/>
                    <a:lumOff val="80000"/>
                  </a:schemeClr>
                </a:solidFill>
                <a:hlinkClick r:id="rId6"/>
              </a:rPr>
              <a:t>www.office.com</a:t>
            </a:r>
            <a:endParaRPr lang="en-US" dirty="0" smtClean="0">
              <a:solidFill>
                <a:schemeClr val="accent2">
                  <a:lumMod val="20000"/>
                  <a:lumOff val="80000"/>
                </a:schemeClr>
              </a:solidFill>
            </a:endParaRPr>
          </a:p>
          <a:p>
            <a:endParaRPr lang="en-US" dirty="0">
              <a:solidFill>
                <a:schemeClr val="accent2">
                  <a:lumMod val="20000"/>
                  <a:lumOff val="80000"/>
                </a:schemeClr>
              </a:solidFill>
            </a:endParaRPr>
          </a:p>
        </p:txBody>
      </p:sp>
      <p:pic>
        <p:nvPicPr>
          <p:cNvPr id="8" name="Content Placeholder 7"/>
          <p:cNvPicPr>
            <a:picLocks noGrp="1" noChangeAspect="1"/>
          </p:cNvPicPr>
          <p:nvPr>
            <p:ph sz="quarter" idx="14"/>
          </p:nvPr>
        </p:nvPicPr>
        <p:blipFill>
          <a:blip r:embed="rId7">
            <a:extLst>
              <a:ext uri="{28A0092B-C50C-407E-A947-70E740481C1C}">
                <a14:useLocalDpi xmlns:a14="http://schemas.microsoft.com/office/drawing/2010/main" val="0"/>
              </a:ext>
            </a:extLst>
          </a:blip>
          <a:stretch>
            <a:fillRect/>
          </a:stretch>
        </p:blipFill>
        <p:spPr>
          <a:xfrm>
            <a:off x="5181600" y="1676400"/>
            <a:ext cx="3606022" cy="3836194"/>
          </a:xfrm>
        </p:spPr>
      </p:pic>
    </p:spTree>
    <p:extLst>
      <p:ext uri="{BB962C8B-B14F-4D97-AF65-F5344CB8AC3E}">
        <p14:creationId xmlns:p14="http://schemas.microsoft.com/office/powerpoint/2010/main" val="19832673"/>
      </p:ext>
    </p:extLst>
  </p:cSld>
  <p:clrMapOvr>
    <a:masterClrMapping/>
  </p:clrMapOvr>
  <mc:AlternateContent xmlns:mc="http://schemas.openxmlformats.org/markup-compatibility/2006">
    <mc:Choice xmlns:p14="http://schemas.microsoft.com/office/powerpoint/2010/main" Requires="p14">
      <p:transition spd="slow" p14:dur="4000" advClick="0" advTm="4000">
        <p14:vortex dir="r"/>
      </p:transition>
    </mc:Choice>
    <mc:Fallback>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6" presetClass="entr" presetSubtype="32" fill="hold" grpId="0"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circle(out)">
                                      <p:cBhvr>
                                        <p:cTn id="14" dur="2000"/>
                                        <p:tgtEl>
                                          <p:spTgt spid="6">
                                            <p:txEl>
                                              <p:pRg st="0" end="0"/>
                                            </p:txEl>
                                          </p:spTgt>
                                        </p:tgtEl>
                                      </p:cBhvr>
                                    </p:animEffect>
                                  </p:childTnLst>
                                </p:cTn>
                              </p:par>
                            </p:childTnLst>
                          </p:cTn>
                        </p:par>
                        <p:par>
                          <p:cTn id="15" fill="hold">
                            <p:stCondLst>
                              <p:cond delay="3000"/>
                            </p:stCondLst>
                            <p:childTnLst>
                              <p:par>
                                <p:cTn id="16" presetID="6" presetClass="entr" presetSubtype="32" fill="hold" grpId="0" nodeType="after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circle(out)">
                                      <p:cBhvr>
                                        <p:cTn id="18" dur="2000"/>
                                        <p:tgtEl>
                                          <p:spTgt spid="6">
                                            <p:txEl>
                                              <p:pRg st="1" end="1"/>
                                            </p:txEl>
                                          </p:spTgt>
                                        </p:tgtEl>
                                      </p:cBhvr>
                                    </p:animEffect>
                                  </p:childTnLst>
                                </p:cTn>
                              </p:par>
                            </p:childTnLst>
                          </p:cTn>
                        </p:par>
                        <p:par>
                          <p:cTn id="19" fill="hold">
                            <p:stCondLst>
                              <p:cond delay="5000"/>
                            </p:stCondLst>
                            <p:childTnLst>
                              <p:par>
                                <p:cTn id="20" presetID="6" presetClass="entr" presetSubtype="32" fill="hold" grpId="0"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circle(out)">
                                      <p:cBhvr>
                                        <p:cTn id="22" dur="2000"/>
                                        <p:tgtEl>
                                          <p:spTgt spid="6">
                                            <p:txEl>
                                              <p:pRg st="2" end="2"/>
                                            </p:txEl>
                                          </p:spTgt>
                                        </p:tgtEl>
                                      </p:cBhvr>
                                    </p:animEffect>
                                  </p:childTnLst>
                                </p:cTn>
                              </p:par>
                            </p:childTnLst>
                          </p:cTn>
                        </p:par>
                        <p:par>
                          <p:cTn id="23" fill="hold">
                            <p:stCondLst>
                              <p:cond delay="7000"/>
                            </p:stCondLst>
                            <p:childTnLst>
                              <p:par>
                                <p:cTn id="24" presetID="6" presetClass="entr" presetSubtype="32" fill="hold" grpId="0" nodeType="after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Effect transition="in" filter="circle(out)">
                                      <p:cBhvr>
                                        <p:cTn id="26" dur="2000"/>
                                        <p:tgtEl>
                                          <p:spTgt spid="6">
                                            <p:txEl>
                                              <p:pRg st="3" end="3"/>
                                            </p:txEl>
                                          </p:spTgt>
                                        </p:tgtEl>
                                      </p:cBhvr>
                                    </p:animEffect>
                                  </p:childTnLst>
                                </p:cTn>
                              </p:par>
                            </p:childTnLst>
                          </p:cTn>
                        </p:par>
                        <p:par>
                          <p:cTn id="27" fill="hold">
                            <p:stCondLst>
                              <p:cond delay="9000"/>
                            </p:stCondLst>
                            <p:childTnLst>
                              <p:par>
                                <p:cTn id="28" presetID="6" presetClass="entr" presetSubtype="32" fill="hold" grpId="0" nodeType="after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Effect transition="in" filter="circle(out)">
                                      <p:cBhvr>
                                        <p:cTn id="30" dur="2000"/>
                                        <p:tgtEl>
                                          <p:spTgt spid="6">
                                            <p:txEl>
                                              <p:pRg st="4" end="4"/>
                                            </p:txEl>
                                          </p:spTgt>
                                        </p:tgtEl>
                                      </p:cBhvr>
                                    </p:animEffect>
                                  </p:childTnLst>
                                </p:cTn>
                              </p:par>
                            </p:childTnLst>
                          </p:cTn>
                        </p:par>
                        <p:par>
                          <p:cTn id="31" fill="hold">
                            <p:stCondLst>
                              <p:cond delay="11000"/>
                            </p:stCondLst>
                            <p:childTnLst>
                              <p:par>
                                <p:cTn id="32" presetID="53" presetClass="entr" presetSubtype="16"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7315200" cy="1154097"/>
          </a:xfrm>
        </p:spPr>
        <p:txBody>
          <a:bodyPr/>
          <a:lstStyle/>
          <a:p>
            <a:r>
              <a:rPr lang="en-US" dirty="0" smtClean="0"/>
              <a:t>The First Amendment </a:t>
            </a:r>
            <a:endParaRPr lang="en-US" dirty="0"/>
          </a:p>
        </p:txBody>
      </p:sp>
      <p:sp>
        <p:nvSpPr>
          <p:cNvPr id="3" name="Content Placeholder 2"/>
          <p:cNvSpPr>
            <a:spLocks noGrp="1"/>
          </p:cNvSpPr>
          <p:nvPr>
            <p:ph sz="quarter" idx="13"/>
          </p:nvPr>
        </p:nvSpPr>
        <p:spPr>
          <a:xfrm>
            <a:off x="609600" y="2057400"/>
            <a:ext cx="3566160" cy="3593592"/>
          </a:xfrm>
        </p:spPr>
        <p:txBody>
          <a:bodyPr>
            <a:normAutofit fontScale="92500" lnSpcReduction="10000"/>
          </a:bodyPr>
          <a:lstStyle/>
          <a:p>
            <a:pPr marL="45720" indent="0">
              <a:buNone/>
            </a:pPr>
            <a:endParaRPr lang="en-CA" dirty="0" smtClean="0"/>
          </a:p>
          <a:p>
            <a:r>
              <a:rPr lang="en-US" dirty="0" smtClean="0"/>
              <a:t>The actual amendment:</a:t>
            </a:r>
          </a:p>
          <a:p>
            <a:r>
              <a:rPr lang="en-CA" dirty="0"/>
              <a:t>Congress shall make no law respecting an establishment of religion, or prohibiting the free exercise thereof; or abridging the freedom of speech, or of the press; or the right of the people peaceably to assemble, and to petition the government for a redress of grievances.</a:t>
            </a:r>
          </a:p>
          <a:p>
            <a:endParaRPr lang="en-US" dirty="0"/>
          </a:p>
        </p:txBody>
      </p:sp>
      <p:sp>
        <p:nvSpPr>
          <p:cNvPr id="4" name="Content Placeholder 3"/>
          <p:cNvSpPr>
            <a:spLocks noGrp="1"/>
          </p:cNvSpPr>
          <p:nvPr>
            <p:ph sz="quarter" idx="14"/>
          </p:nvPr>
        </p:nvSpPr>
        <p:spPr>
          <a:xfrm>
            <a:off x="5029200" y="2362200"/>
            <a:ext cx="3566160" cy="3595687"/>
          </a:xfrm>
        </p:spPr>
        <p:txBody>
          <a:bodyPr>
            <a:normAutofit fontScale="92500" lnSpcReduction="20000"/>
          </a:bodyPr>
          <a:lstStyle/>
          <a:p>
            <a:r>
              <a:rPr lang="en-US" dirty="0" smtClean="0"/>
              <a:t>What it means:</a:t>
            </a:r>
          </a:p>
          <a:p>
            <a:r>
              <a:rPr lang="en-US" dirty="0" smtClean="0"/>
              <a:t>This amendment is about the freedom of speech of people, and how the people of America have the right to peacefully come together and petition against the government.</a:t>
            </a:r>
          </a:p>
          <a:p>
            <a:r>
              <a:rPr lang="en-US" dirty="0" smtClean="0"/>
              <a:t>Example:</a:t>
            </a:r>
          </a:p>
          <a:p>
            <a:r>
              <a:rPr lang="en-US" dirty="0" smtClean="0"/>
              <a:t>It is used today in our country as a way for people to protest against certain things and say what they want.</a:t>
            </a:r>
            <a:endParaRPr lang="en-US" dirty="0"/>
          </a:p>
        </p:txBody>
      </p:sp>
      <p:sp>
        <p:nvSpPr>
          <p:cNvPr id="5" name="AutoShape 2" descr="data:image/jpeg;base64,/9j/4AAQSkZJRgABAQAAAQABAAD/2wBDAAkGBwgHBgkIBwgKCgkLDRYPDQwMDRsUFRAWIB0iIiAdHx8kKDQsJCYxJx8fLT0tMTU3Ojo6Iys/RD84QzQ5Ojf/2wBDAQoKCg0MDRoPDxo3JR8lNzc3Nzc3Nzc3Nzc3Nzc3Nzc3Nzc3Nzc3Nzc3Nzc3Nzc3Nzc3Nzc3Nzc3Nzc3Nzc3Nzf/wAARCACXAIEDASIAAhEBAxEB/8QAHAAAAgMAAwEAAAAAAAAAAAAAAAcEBQYBAggD/8QAPxAAAQMDAwEGAwYEBAUFAAAAAQIDBAAFEQYSITEHEyJBUWEUMnEjQlKBkcEVYqGxFjNy0TRTo/DxF0NzgqL/xAAaAQACAwEBAAAAAAAAAAAAAAAAAwECBAUG/8QAMREAAQMDAgMHAgYDAAAAAAAAAQACAwQRIRIxE0HwBSIyUWFxoSORFIGxwdHhM0Px/9oADAMBAAIRAxEAPwB40UUUIRRRRQhFFFFCEUUUUIRRRXVSwlJUogAckk8ChC7VwTWD1H2raftDpjQVuXaYMjuYQCkgjPVfTyPTJ9qVl77VNU394MW95q2NOHYluOpIUonplxXT8ttPjppJM2sFUuAT+u99tNka727XGNESeneuAFX0HU/lWAvXbXYIinG7XFl3FxI4XgNNk+mVeL/80qNb6YmadmR3J8lT7s5vvUKUorcAwM719CdxI4J4GeOMyL5cdOyNFWmHb43c3dpP2qnCHld13i/B3gACVEkLxtHhOM+R0MpWYO91UvK2EPtB1zrF6UxpyFGhhplSwtDRcIUOQnerwBR8sisDc9R6im3DuLjfJUkJeDawh8htXiweE4BH5VFs11uunXjMtynI7j8cpS7zjYolO4eWcpUBnzB9KgpeckXBLzytzjkgLWcAZUVZJwOByfKtTIWtJsBZLLibL1hke9FcUVzLJ1lb0UUUlWRRRRQhFFFcZFCFzXVSsdag3m8QLNEMm4yEMt9E5PiWcdEjqT7Ck7rnXdxvEGW1CUuDDDasBtRDjg/mUOn0H55qpe0ODSd1phpJZml7Rgc1tNY9qdk0+XI0RQuVwTlJZYWNjah5LX0HPkMn2pWpuOru1G5SISZS0RkNKWY7PgYQceFKz57iDyrPmQMVXWiDpxeiLjJmSAbsh3EZpwd0kK2KO0KGdwwN2DtBUEjzrPW6fLtb5kwHlMSFNLbDiDhQSoFKsEdD15FdeOBrQdPiHMrA5xvnZXOjZsDT2r2nbo01JZiurQXEuK2II3AqSBjdnoAR581X3+Qxd7xKk22OtqM4CtuMW0o7hCU8pATxhIB59Bk+dXOntKPantd4vMi5NNrj/bO4w44fmKyptPOTjI9cH3qJobUbOm7k5OkQI8v7BYbS40FK3kEABX3QdxyeeOMUzGoublwwo9DsokN2TfrrDiT56UMuOoA+IWpLSBgAABIO0lIAGB6VJ1vYGdNX92BEkLktAd4h1aE7SCTgDk7sdCTjkHjFR5Me43BUnUcNmSqN8W4tT2d6mFpCV5WoAAfMMHjOMY6AydDwrVctQoYv80sxO7eWoqSVBX2aiolWfAQMqzzyKtq098HA3CjfClai1Wb5p+1WRqCEKhhKiqMgNpdc5ynu0jyzwRjnPHPFVdbDctPXRiNdo/cuKeGzxZDiQoDcPPafLIFfC6pRb71IFpfW2zHexGkNSNyiB8qwtOOSPFx0zjyqXftRztTXliZcu6LiXAlBQgAhBXkJJHzAeRPPJoa0ttoHdQSCc7r05iiiiuUn3VvRRRSVKKKK4PShC5rM6s1dD06xtOH5q05bjpOD9Veg9/0qJrfWTVib+EhbXbk4nKUnlLQ/Er9h5/SlVDiXG/3MtsByXNeO9xa1fqpSugH+2AOgrNLPp7rd11qHs7iDjTYYPn+l1ut0nXueJM91T76/ChtCThP8qEj/AMmrx3QcxGlLvdLuoxyzAfdajJwVlQbJBWegGfIfqOlMLSWjIVgQl93Eq4EeJ9Q4T7IHkP6mrTUymDp65IkqbS25EdQrvCAk5SRg1EMFnB790ys7Tu3g04s3b/i8j9c49ODWyuVy09I0JAt0GEGr13hOFAvK2lzkJXgbSogKxg8ZH3qg6As1tvdxfj3a4IhITEcWla0E7SEk78/KAngncRkVAyzaNSKCmEPMRZRT3cobwpAOMkJIzkeLj+temcQ99huMrzrbge6iIlTYQfjNPvR8uDvkJUUHcjcADjnI3K4960+qbRYIGm7PKtMpL895hsvjIaIR4sL7vk5JwCcnGBwM1IuZc7StZBFkiLjNbVpI2gtoG5RDhxjG/jdnnJ6nyyzsZNrvHwt1jpldwvu5LDckIG7HKO8AIGDwSMjg845qoOog7EZsjbCsm9U3RzS/+Fu6EphTp2pWFKcSfDsSgDkbVJUcc53YxxUfUGmrlp1MZdxbDQlNpW0gqCXCCkKVlGcgAkpOfMVO7Q7hZ7xqByVYWUNQ1bwvawGypzedyyfvbgQR6A9BX1tjGoO0Ce3ADodEdoqbCyNrGG9qQCTuCVFCQcZGTuxmgHSA4Cw5qTnC76auenomlrvHuUNtVwdwIzrv2yS5tc2q7vHhCcgE85yDjyrJRP8AiI//AMiP7ipEqM1BubsSa53zTDpbfVFVjODhWwqHrkAkeVaXXq9Prvdv/wANhAAKfi8JO7vspzk/KR/p892etSCGuxc6lG4zyXoeiuc0Vyk2ytqKK4JpKugmsnrrVidPxRHjFLlxfSe6QeQ2Pxq9vQeZ/OrHVuoY+nrWqS4A4+rwsM55Wr9gPM0nIMS5apvZSlRdlPq3vPKHhbT5k+w6AfQVnmlLe63ddTs+ibJeaXDB8rrZ7VcNSXVTLClOPOHfIkO8hGfvK9c4wB/YAkOjTtghWCCI8NHiVy66rlTivUn9ugrix2iDpu1hhkhDaBveeXgFZxypR/7xWF1Trl64qXEsS1MxAdq5Y4W77I9B79fTHWqsa2EXdumzTS9oP4cWGD7fn+wWn1TreDZFLixh8XPHHcoPhQf51eX0GTzSsvd0u1+eD1yd7wBWW2k+Fts/ypz19zk+9W+ndKzbvtcZSGIpOe+UPn9cDqr69PemLZdKQbUEqZZDj3m+8QpZ+nGB+VRpklOcBMEtLQizRqd59bLy4I8pgKAS6nwlCth6joRweh9K1NtkaXZ0DKYltgXsvOKjl9JcSlWxIUUhAG0EHA3ZG4A+VSLBCg3TVT9snS0REpckJUFpVnKQvocYG3G7xEcCqu8wEw7pJRFCSuO6Q0t9CHAsDoSMFKgeo68EV6Rzg/unfdeaGMqtjquWnbqmSGnI02K4pCVOJxtWU4OD0zhQI58welX2r9NSIVlt2oplzEx+5JQF7MO5cAOSXE8fKkepJznpmp+sl3bWcIajRblRoUAqjEuL2p7oYIcwrw5JyDtJydo5wMwdDMWm9PTI+p7s9HiswNiAQEpQhKxtIXk4KVKOAUn5jzUazbicxuraeS62682FnQU21SIKU3V11SmX9ve4UEDx4V8mR4QR06+WRnGHJ1omJkM95HfS3tQ6M5Ql1vgpUDwShWQfevm+hbbjrzbCW22ngnlQdQkncUpKvlVkJPPQgGtPqC/zNbv2q2RoKgY4S0wmMg+JJSkKUWk5AIIJBBACTj3qwaGnAwd1G65tOnRqLT151DOuoXJiKDrqQSt9aQhZUFA4AJ2ghWTwFZ6EVk4oIkMA/wDNRkf/AGFWeorNP05OXarg4jelfeltpzd0yELIHQlJyPMA84q8v8fTTFksZsxUu4r7pUkSVbXUtlSik7U+EnyJzkJCOOeAOtzuDt6KLX/JehKK5/KiuUn3VtUS5TWLdCelynNjLKStaj6CpKlADJpPdo2pzd5/8NiLJgxl4UUHPfOjjy6gHgep+grNLJw23WyjpXVMoaNuaqLvcbhq3UCVNNlTrqu7ix8/5aff06ZUf9hTV0/ZoOkLGtT7qErCe8lyl8BR/YDoB+5qu0DphFht5uNySlE95GVFR4Yb67fY9Cff6ViNc6sVqCSWIqii2MKO3nHfEffPt6D8+uMZhaIa3eIrrPBrHimgxG3c9dc0aw1bI1I/8KwFNWxKvA2eC6QeFL/ZP79NHpTRgw1Ju7QJP+XGPIHuv39v19AaE0h8K03eLm2RIVhUdlQP2YP3lD8Xsen16Xeo9Vw9PN42/ETlJ8EdJxjPQqP3U8H6+Qq0bP8AZIlVE9yKWkGB5dfK0bz0a3xVPSHUNNoHiWsgAVjLx2hNoUpu0x++UP8A3XAUo/IdT/SsLcbzPvThk3F8rGSUNjhDY9h+55qRaNK3y+eOKwI0Ynh6RlCSPUDGT+mD60Onc7DAiLs6KLvVDuv3WAvEdT10nSEuKbdfedUvBwDvUSR9Of0qGbrFiIRb0w1bm8pEhR2FWTuypAKhxkpGFdOT6DSSbaiB2jKsNzmK7oS2UFaWd28qCCE43cBWcZ5xnOKy2rI0YXGYbervIzUlxLLgO7e2FEJUCOoxg/nXamlc2No52C4Ja3W621yrKVqa4xdPvWptwG3vuFT7LgCwrIAAGemCNwxg55qGmVY5On0MNwpZu7RUovlaEtFJUnqPmUQOB/qPkKgtn4i3EK5JTjn2qLZkRXJ7SJvxHw6jhfw4SXDnjCd3HX1pUUzy8C/NBaLLa6P1fEsFlusF6AFuzAlLchgAOpGF+LKspO0lO0YHU81l4rUhkR5yWSpCHSpKgCRub2qVnHIACk5Pv1q/7RxYk6kd/wANqZVEWVqcU2tRJd3q3DB4AGOMcY55r6t6uee0Y1pQRUZee8TydrOCVJ2Dwjxjru3DJ9eM10G7a2jxbpPOxXEW36j7QbhLklSpT7DSlF1aUpSMHIbKuMdTjPTpWaQ2Gp6GwttwIfCd7aspVhWMg+YPrVnHfvekLg8pCH7fMcaUxvcb2qCQtJJSTx1TjPTBNWFz0ldbbbLffbmpllM14Esuna53hcPRIGMFICvLGSPSp16TY2sdkWv7r0dRXOPcUVyk+6zHaRqr+Hxjabe5ia+n7RaTyy3+yj5e2T6VS9mWlhKdTeprWI7JxFQRjcoff+g6D3yfIVkGUCYubdLs66YcdJkTn8+JfOAhJ/Eo4SPT2xX0/wDXKUmKYkWyx4bOwoaW04VqZGMAgEAHH5VzmAyu1u2Gy7tS9tFCKaM94+I9dW91r+03U5fcVY4Kz3SSPi1pPzH/AJY/f8h61VaQtluitp1Dqd5qLbWnAI3fcB1zyJ9hjj1I9uarQtoTrCahbTrhhJ+0luchQOfkJ/ETk5B6c55Fa/tvVCi9n67akJbdKmzGZQPuoUN3HkAn9qGxl79b0TVEcFOKemySLk9dWXTUfa9p1Ecx7JKXKlqUUhaWVBDeM+LxABXtjPWlfdtTIWhb5affc3blKcWASfXPNYFClNrSpJwUnIq9bebdZ3kgIIwoKPStDow/xLlw1UkH+PCd/ZdaYFz07EvrzXevOle1twZS0UqI4HmeOpplrWksnCgCRS27BnSNHyoj5JaZmqLBUMDu1JSrg+fiKuat9Qa7s9tUpq3g3CSOCG1fZpPuv9hmoOiJvkpAnq5MXcevslL2zspj66eeHCn4zTpUDzwNoP18H9qx0wgQ3N3Hgx+darXM6Tfrs1c7klpGGShCGk4wASUp65PKup/SoWprbCaFphW95qQ++wFyld8k7HsAqQRxtCevPXJ9K36hPGwNPJZ5YnQSOa7cLORSG7aVK44Ua+VmZjO/FGTIW0W2FKaSlrf3qh93ORj1zzwDTJhdn0/Ulsis2yyxobaAlLlxdlnDxSSFYQkqBHTBAGSM5Oa+SNAWLTeto1r1NekGILcqW+vPcJB3FCUA5J55PByemKU36bg6+ypuFV6LnaZh2y7I1EyC84ltMdTilLQVZJTltICsJKck5OQcY5wa7TUa+wZ8W8QIEru2FBxcgtd21s6qy4sbEggHkmtbcu0TSOnB3GhdNxXXUjidLbPB8iArK1fmRS61Bqi9ajf33i4vSQPlbJ2tp+iBwP0p7qsXdYb+ajRsmjeuz7WesLsq7z4tutzzyEhSVylKGB8vACsEJwOCASM9SavIfZJdTBjW6dqfFvjhJRFZjZTuCyvPKuuVK5x6DoMVO7L+0K3TdHsIvlxYYnQ/sHO8XhTiQPCoDqfDwfcGrqR2k2FtRTHMmQrOPAyUjr6qxWZ9W4ANJAT46SWTLGkrU/Bp/EaK5+KHpRS9fqq8N3klj2g6RXA7KZEOE6kPMuIlS1Dj4kjqOfyIH8oFeds4PFOPte18Jrot9vWTHbOUEdFq6bz6gcgD6n0pNnkk/wBqoy1rDZOqGuDrvN3HJ9OvhN/sBvqrZ/HkSUK/h7bKZDjoUMNKGRjHUlQ6Yz8vvXy1Jcn9RzpL80Lw8C2hpPVDfkke/wDc1mb3aI8OIynSNwmy4khtDkpS1BoLWOU4TxwnJ65wa+djt+sE2xV6tkZ+TEC1IDnehZSpAKjtSFbgQATkDypUjDL4TstdLM2kuZGElwx7JpaM7LNJyIRF2SJk8EF2OiYcx/5VBBHPrnz48quY0fRulP4pvtlvYdiyg2wEIS4+sKaQsdckcqV59Bkmk/2X3adZ7s/cG9zjLe3vElRHeLVxjP8Ap3E/6c+VSpcl+bqq4z5jqVPSmkOukDASeUgD2wBVpJNDbDdUpqU1EgcRZpNsLXXnVsu8HuyoxIvlHQcZ/wBRHzfTpUW1W2Zd3i1bY6n1J+Y48Kfqo8Cp0PR77FifvV5zHbS3lmMTtUpRICSs/dGTnHX1xyKxnZrqiTF1nGkIQGreVoZdZTz4XFhA3K6qVle4k9dp6eSWROf3nlb6msgpvp04v+n9q67TtNv6etFtkS5TYVJklpZQ2VJZSU5J/mPGenlVR2wabj2C52ubZGUJtUqInuXW8qCljJJJOckhQOT1/Kt525321TtLOW2K+mRMZkNuHu05S2ASDlXTPPTrSQev1wfsLNjfkKcgMPd+02rktqwRgHyHJ49a1ssG6WnC405kc/VIMlPjsg1FbbT2cMu3ifHiNtyHkpLq8FQznIHUnJNK3tBm/wCMr5ddQQ1kw2VBmMlScKUhAGTjyzuKvXyrFLfddQlCnFFKBhKSeB9KdnZn2auT9OR511fXGTJJcSylob1IPQkkngjoMedVeXAYCmFsLnfUNhb5SOIxXZpCnHEoQkqWogJSkZJJ6ACm+jsRlfxuZ8bdGYNlae+xdUQpx1vr0zhPBIyfME4x1s3YOlNE6qskqzTW24kFp1Vxkd73qnSvCUJOM8+FagAPu8cmrpCw2j9IanMhT6LPOSypGClxpSN3oRuwP6+dbmJoLUrykEwW2RwcvPpH9E5pt2W926+Wtm522R3sN/d3biklG7aopPCgCOUmukzUdlhECTdIrZzjb3oJz9BzSJIWOdqcV0qavmij4cTb/cr7dw76D9aKld+1+L+hopulqxa39BeONT7heZGc4O0j6bRVUKZ3b5aGrXqiAYraW4zkBCG0pGAnYVDH6YpYmho0gBRM/XI545kqybur6bWqCACgnO7PIHUj9f3r0HpeAjQOhLaq4SG3HFyhJUEDGStB8Kc8k4pM9k9ut101xAi3cBUfC1hCjgLUlJUAfUcZx7VutX3lN5uuWHXHosYFphxwgqWM8qGABg4GOOQAT7Lle2JtxutlHTyVkgDj3W/p5JbaynPyL5KwlLEZbpfajNHDbRXydo+vnW90ronVe20aisi7ctUmKnYiYkqS2EpGCcAjJOSP96X2r21JuiFFJAcYSUnHXkjj8wf0rfaiu0t3st0gxZpshuUnKXG2HShZSCUgnB6ZFWZ3mglKnBilexm1127VpWv4Nubb1DPhGDKBbcZgfLkc+IEbsH1HHHr1V6JzjcRDDaUoCXe93gqypWMDIzjj6f3ra3h2XcrM87PdekSTGG5bp3KJQnP9NpP6ml/RG/XfCKmn4Bbm9wCmZ2dwXNbvvWxx+Oytpvc7kcrbJwSlPmR08gMisBfIP8LvM+3lRUYklxgqPntUU5/pW6nxmNPO2a76LfeTcokZHxuR9k6vaN20E5Oedw6HjHOaxOo7q7fL1Kuj4CXZSt6wkYGcAHGPpRGGC+lTVPqHBvG5DF1ChkJlMk8faJ8s+Yr0Rce1RuBYlpiW95chmMEh1ZARv24BA5JGfXFech51sr7PWzbYYDO5UlpMlfXYGipSQk7SCMkfoRyM1L9VxpS4ODZxk8se6pFXeZcXHReJr0pLiFqKn1d4oObSU4KslPixnGMjio77b8OA02shKZeHy3jxYGQkn2OVEe3NTrai2O3H4aOxIkJlgNMh5IKmST1O35sEDkY4J4FNt3RumDH1fd5kZ67LtckoYK31AuKSw0dhCMD5yU8DgcYwBV1nS9tUst6Wa75ZcbZQ4tLKleHhSjwK72q+wZTzLCAplxSwlLak8Ek+RHH64ph6EiNa/wCzS5WxuLDs6xJ7kOQ2TjHhc6FWeScEZ6fWszpzsqvEXWsclTUm3264th99PhztSlzhKuo5SDjPJ9qz/h2kkldRvasrGtZGLACx9fVPvuV/gP6iipm72opugLBxXJCdvt1i3V+G1ER3ire4ptx8HjKxykDzwUjJ9ePWk6aZN0t7krTV1mEBMaKhO9xWcFZUNqB6nkH/AMjK2PXpiqwvL23K0V9PHTyhjDfAv7qfYXixdoygcBS+7PPkoFJ/oTTV0xYn9RXZENvKWU+OQ4PuI/3PIH5nypPx1908h38Cgr9DXr3S1mjacsiUlad6k97IfPG445PsAOB7Cqyw63AnYJ1JXGnp3tb4icfylp226MgIgsXpuaIqYcNMVqGlnd3u1RKcHcMY3HJ54H6paTJcQ0iO1JK2UpOMJKcZOSDTY1jezqa6uPqBMNILUdtXTYTyoj1V1/T0pVy1PW24upjqW2Uq8ORjjHHB9v6VMcoeSByVKukfTxte45dumLoaILb2T6qu0httJkMqYYdUOcKGxQB9zj+lKrzravXa63PQXwM11RYjuKdbCuqxkHJ+nIHkB+VZNECQu3OXANKMZDyWVODoFkEgH6gH9KY1wJNllliewNLuYum1orTFy1NDivx0hiLsTuku9CcchI6qIxjyHvWE7S7dCtGr5dvtrveojpQlxeAMuYyroAOpp59k10ah9lNvlznwhEcPJ3rPkHVYH9QAK823WQqVdJclSlKU8+twqPUkqJyapHE1hNt0+prJahoDvCNlErWRrixD0FOacBcn3N5phBUnhqO0d+QcdSrAx7Z8ucoRxnn9KsXGXlWCPIUPsEyXGknPntQrH/frTCsjbZuvtpJYb1NbHOvdyULA3bQSk5AJ9DjFbG7S7wu3TItrmSkNTHVrVF74YPeE7xnAznd58/rS8iyFxZDMhkgONOJcTn1ByKfeq9G2q26AnXRK5sh9yF3iEqUNqCoD0A4GfOqPD7jStMDqfhvEozySx0rd7miS4iNcpEBcVKVMNMLUlvIVhQKM4OepJ86vGZ9w3O/xG7vPuPvb3D3pQF8Acpzg8AVndEzbZDv1u3tOvOSJDTDzbyElnu1LTv8APJ46V6rjWyDFAEaHHaxwNjQH7VWSNzzg4TaSrhp23LLu91FyPwmirPb70UzSsvG9Equ2O2m2dn0Sy2SOA27LQlScjJSApRJJIySoJP60iDp66k/8L/1Ef70UVYC2yUSXG53R/h+6DrF/6iP96fusL1Le0rabZGQsLlwmXZaioZCCkYTnPOTnPsD60UUqbwFbezmg1AJG2VlNPWF+73qJBdbKWVqy6rcPkAyfPz6fnVd24aefOtQ7b4ye7dhNLVtUlOCCpHmfRIoopdM0BpstHa0rnyhp2AUSNa5LlpajOMnK4yWyApP4QPWvtpHT8iR2a6viyWgh5PcSGuUnlGT1zxnBH50UVMAy73UdpG7Ivb+F3tC7s7pa22l1ktx4SnMNpWnC1KWpW489fFgfT3rBO2C6KdWpMXgqJH2iPX60UVMXjcqVZtTxADzWiudlkQrdbWEwUvLkwUSVf5YCCpWw/UkNq56gq9hi9vNoA7O4Co0ED4qfJX3ISgFB7tKBznA5QDwefzNFFPXNWbkQe8UhTdnCO7UpSAEtAK+baFeLkfL1z0NOm6tuP9j8czWe/V8BGUpskcqG3Pt19+aKKELLWTRVua1hp+PIhNqdct6ZUlTeEpQ4CVDAH5cj8OOhp1EvZ4SjHuaKKEL68+tFFFCF/9k="/>
          <p:cNvSpPr>
            <a:spLocks noChangeAspect="1" noChangeArrowheads="1"/>
          </p:cNvSpPr>
          <p:nvPr/>
        </p:nvSpPr>
        <p:spPr bwMode="auto">
          <a:xfrm>
            <a:off x="63500" y="-1104900"/>
            <a:ext cx="1971675" cy="23145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2158" y="133756"/>
            <a:ext cx="1838325" cy="215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3280307"/>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fill="hold" nodeType="after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 calcmode="lin" valueType="num">
                                      <p:cBhvr additive="base">
                                        <p:cTn id="4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4" fill="hold" nodeType="after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3" fill="hold" nodeType="afterEffect">
                                  <p:stCondLst>
                                    <p:cond delay="0"/>
                                  </p:stCondLst>
                                  <p:childTnLst>
                                    <p:set>
                                      <p:cBhvr>
                                        <p:cTn id="53" dur="1" fill="hold">
                                          <p:stCondLst>
                                            <p:cond delay="0"/>
                                          </p:stCondLst>
                                        </p:cTn>
                                        <p:tgtEl>
                                          <p:spTgt spid="1027"/>
                                        </p:tgtEl>
                                        <p:attrNameLst>
                                          <p:attrName>style.visibility</p:attrName>
                                        </p:attrNameLst>
                                      </p:cBhvr>
                                      <p:to>
                                        <p:strVal val="visible"/>
                                      </p:to>
                                    </p:set>
                                    <p:anim calcmode="lin" valueType="num">
                                      <p:cBhvr additive="base">
                                        <p:cTn id="54" dur="500" fill="hold"/>
                                        <p:tgtEl>
                                          <p:spTgt spid="1027"/>
                                        </p:tgtEl>
                                        <p:attrNameLst>
                                          <p:attrName>ppt_x</p:attrName>
                                        </p:attrNameLst>
                                      </p:cBhvr>
                                      <p:tavLst>
                                        <p:tav tm="0">
                                          <p:val>
                                            <p:strVal val="1+#ppt_w/2"/>
                                          </p:val>
                                        </p:tav>
                                        <p:tav tm="100000">
                                          <p:val>
                                            <p:strVal val="#ppt_x"/>
                                          </p:val>
                                        </p:tav>
                                      </p:tavLst>
                                    </p:anim>
                                    <p:anim calcmode="lin" valueType="num">
                                      <p:cBhvr additive="base">
                                        <p:cTn id="55" dur="500" fill="hold"/>
                                        <p:tgtEl>
                                          <p:spTgt spid="10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315200" cy="1154097"/>
          </a:xfrm>
        </p:spPr>
        <p:txBody>
          <a:bodyPr/>
          <a:lstStyle/>
          <a:p>
            <a:r>
              <a:rPr lang="en-US" dirty="0" smtClean="0"/>
              <a:t>The Second Amendment</a:t>
            </a:r>
            <a:endParaRPr lang="en-US" dirty="0"/>
          </a:p>
        </p:txBody>
      </p:sp>
      <p:sp>
        <p:nvSpPr>
          <p:cNvPr id="3" name="Content Placeholder 2"/>
          <p:cNvSpPr>
            <a:spLocks noGrp="1"/>
          </p:cNvSpPr>
          <p:nvPr>
            <p:ph sz="quarter" idx="13"/>
          </p:nvPr>
        </p:nvSpPr>
        <p:spPr/>
        <p:txBody>
          <a:bodyPr/>
          <a:lstStyle/>
          <a:p>
            <a:r>
              <a:rPr lang="en-US" dirty="0" smtClean="0"/>
              <a:t>The Actual Amendment:</a:t>
            </a:r>
          </a:p>
          <a:p>
            <a:r>
              <a:rPr lang="en-CA" dirty="0"/>
              <a:t>A well regulated militia, being necessary to the security of a free state, the right of the people to keep and bear arms, shall not be infringed.</a:t>
            </a:r>
          </a:p>
          <a:p>
            <a:endParaRPr lang="en-US" dirty="0"/>
          </a:p>
        </p:txBody>
      </p:sp>
      <p:sp>
        <p:nvSpPr>
          <p:cNvPr id="4" name="Content Placeholder 3"/>
          <p:cNvSpPr>
            <a:spLocks noGrp="1"/>
          </p:cNvSpPr>
          <p:nvPr>
            <p:ph sz="quarter" idx="14"/>
          </p:nvPr>
        </p:nvSpPr>
        <p:spPr/>
        <p:txBody>
          <a:bodyPr>
            <a:normAutofit lnSpcReduction="10000"/>
          </a:bodyPr>
          <a:lstStyle/>
          <a:p>
            <a:r>
              <a:rPr lang="en-US" dirty="0" smtClean="0"/>
              <a:t>What it means:</a:t>
            </a:r>
          </a:p>
          <a:p>
            <a:r>
              <a:rPr lang="en-US" dirty="0" smtClean="0"/>
              <a:t>It means that the people of our country have the right to own a weapon in order to protect themselves and that that right cannot be taken away from them. </a:t>
            </a:r>
          </a:p>
          <a:p>
            <a:r>
              <a:rPr lang="en-US" dirty="0" smtClean="0"/>
              <a:t>Example:</a:t>
            </a:r>
          </a:p>
          <a:p>
            <a:r>
              <a:rPr lang="en-US" dirty="0" smtClean="0"/>
              <a:t>It is used in our country today so that people can own a gun to protect themselves or go hunting.</a:t>
            </a:r>
          </a:p>
          <a:p>
            <a:endParaRPr lang="en-US" dirty="0"/>
          </a:p>
        </p:txBody>
      </p:sp>
      <p:pic>
        <p:nvPicPr>
          <p:cNvPr id="3074" name="Picture 2" descr="C:\Documents and Settings\126852\Local Settings\Temporary Internet Files\Content.IE5\3241WPNV\MC90001318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1099088"/>
            <a:ext cx="2275285"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792687"/>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fill="hold" nodeType="after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 calcmode="lin" valueType="num">
                                      <p:cBhvr additive="base">
                                        <p:cTn id="4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4" fill="hold" nodeType="after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074"/>
                                        </p:tgtEl>
                                        <p:attrNameLst>
                                          <p:attrName>style.visibility</p:attrName>
                                        </p:attrNameLst>
                                      </p:cBhvr>
                                      <p:to>
                                        <p:strVal val="visible"/>
                                      </p:to>
                                    </p:set>
                                    <p:animEffect transition="in" filter="fade">
                                      <p:cBhvr>
                                        <p:cTn id="54" dur="1000"/>
                                        <p:tgtEl>
                                          <p:spTgt spid="3074"/>
                                        </p:tgtEl>
                                      </p:cBhvr>
                                    </p:animEffect>
                                    <p:anim calcmode="lin" valueType="num">
                                      <p:cBhvr>
                                        <p:cTn id="55" dur="1000" fill="hold"/>
                                        <p:tgtEl>
                                          <p:spTgt spid="3074"/>
                                        </p:tgtEl>
                                        <p:attrNameLst>
                                          <p:attrName>ppt_x</p:attrName>
                                        </p:attrNameLst>
                                      </p:cBhvr>
                                      <p:tavLst>
                                        <p:tav tm="0">
                                          <p:val>
                                            <p:strVal val="#ppt_x"/>
                                          </p:val>
                                        </p:tav>
                                        <p:tav tm="100000">
                                          <p:val>
                                            <p:strVal val="#ppt_x"/>
                                          </p:val>
                                        </p:tav>
                                      </p:tavLst>
                                    </p:anim>
                                    <p:anim calcmode="lin" valueType="num">
                                      <p:cBhvr>
                                        <p:cTn id="56"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315200" cy="1154097"/>
          </a:xfrm>
        </p:spPr>
        <p:txBody>
          <a:bodyPr/>
          <a:lstStyle/>
          <a:p>
            <a:r>
              <a:rPr lang="en-US" dirty="0" smtClean="0"/>
              <a:t>The Third Amendment</a:t>
            </a:r>
            <a:endParaRPr lang="en-US" dirty="0"/>
          </a:p>
        </p:txBody>
      </p:sp>
      <p:sp>
        <p:nvSpPr>
          <p:cNvPr id="3" name="Content Placeholder 2"/>
          <p:cNvSpPr>
            <a:spLocks noGrp="1"/>
          </p:cNvSpPr>
          <p:nvPr>
            <p:ph sz="quarter" idx="13"/>
          </p:nvPr>
        </p:nvSpPr>
        <p:spPr/>
        <p:txBody>
          <a:bodyPr/>
          <a:lstStyle/>
          <a:p>
            <a:r>
              <a:rPr lang="en-US" dirty="0" smtClean="0"/>
              <a:t>The actual amendment:</a:t>
            </a:r>
          </a:p>
          <a:p>
            <a:r>
              <a:rPr lang="en-CA" dirty="0"/>
              <a:t>No soldier shall, in time of peace be quartered in any house, without the consent of the owner, nor in time of war, but in a manner to be prescribed by law.</a:t>
            </a:r>
          </a:p>
          <a:p>
            <a:endParaRPr lang="en-US" dirty="0"/>
          </a:p>
        </p:txBody>
      </p:sp>
      <p:sp>
        <p:nvSpPr>
          <p:cNvPr id="4" name="Content Placeholder 3"/>
          <p:cNvSpPr>
            <a:spLocks noGrp="1"/>
          </p:cNvSpPr>
          <p:nvPr>
            <p:ph sz="quarter" idx="14"/>
          </p:nvPr>
        </p:nvSpPr>
        <p:spPr/>
        <p:txBody>
          <a:bodyPr>
            <a:normAutofit lnSpcReduction="10000"/>
          </a:bodyPr>
          <a:lstStyle/>
          <a:p>
            <a:r>
              <a:rPr lang="en-US" dirty="0" smtClean="0"/>
              <a:t>What it means:</a:t>
            </a:r>
          </a:p>
          <a:p>
            <a:r>
              <a:rPr lang="en-US" dirty="0" smtClean="0"/>
              <a:t>It means that people in our country don’t have to provide a room or food for a soldier unless they want to.</a:t>
            </a:r>
          </a:p>
          <a:p>
            <a:r>
              <a:rPr lang="en-US" dirty="0" smtClean="0"/>
              <a:t>Example:</a:t>
            </a:r>
          </a:p>
          <a:p>
            <a:r>
              <a:rPr lang="en-US" dirty="0" smtClean="0"/>
              <a:t>It is used in our country today as a way for people to have their own say on letting strangers into their homes.</a:t>
            </a:r>
            <a:endParaRPr lang="en-US" dirty="0"/>
          </a:p>
        </p:txBody>
      </p:sp>
      <p:pic>
        <p:nvPicPr>
          <p:cNvPr id="4098" name="Picture 2" descr="C:\Documents and Settings\126852\Local Settings\Temporary Internet Files\Content.IE5\3241WPNV\MP90042300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1066800"/>
            <a:ext cx="2401238"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3953906"/>
      </p:ext>
    </p:extLst>
  </p:cSld>
  <p:clrMapOvr>
    <a:masterClrMapping/>
  </p:clrMapOvr>
  <mc:AlternateContent xmlns:mc="http://schemas.openxmlformats.org/markup-compatibility/2006">
    <mc:Choice xmlns:p14="http://schemas.microsoft.com/office/powerpoint/2010/main" Requires="p14">
      <p:transition spd="slow" p14:dur="2500" advTm="5000">
        <p:checker/>
      </p:transition>
    </mc:Choice>
    <mc:Fallback>
      <p:transition spd="slow" advTm="5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 calcmode="lin" valueType="num">
                                      <p:cBhvr additive="base">
                                        <p:cTn id="4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4098"/>
                                        </p:tgtEl>
                                        <p:attrNameLst>
                                          <p:attrName>style.visibility</p:attrName>
                                        </p:attrNameLst>
                                      </p:cBhvr>
                                      <p:to>
                                        <p:strVal val="visible"/>
                                      </p:to>
                                    </p:set>
                                    <p:animEffect transition="in" filter="fade">
                                      <p:cBhvr>
                                        <p:cTn id="54" dur="1000"/>
                                        <p:tgtEl>
                                          <p:spTgt spid="4098"/>
                                        </p:tgtEl>
                                      </p:cBhvr>
                                    </p:animEffect>
                                    <p:anim calcmode="lin" valueType="num">
                                      <p:cBhvr>
                                        <p:cTn id="55" dur="1000" fill="hold"/>
                                        <p:tgtEl>
                                          <p:spTgt spid="4098"/>
                                        </p:tgtEl>
                                        <p:attrNameLst>
                                          <p:attrName>ppt_x</p:attrName>
                                        </p:attrNameLst>
                                      </p:cBhvr>
                                      <p:tavLst>
                                        <p:tav tm="0">
                                          <p:val>
                                            <p:strVal val="#ppt_x"/>
                                          </p:val>
                                        </p:tav>
                                        <p:tav tm="100000">
                                          <p:val>
                                            <p:strVal val="#ppt_x"/>
                                          </p:val>
                                        </p:tav>
                                      </p:tavLst>
                                    </p:anim>
                                    <p:anim calcmode="lin" valueType="num">
                                      <p:cBhvr>
                                        <p:cTn id="56"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315200" cy="1154097"/>
          </a:xfrm>
        </p:spPr>
        <p:txBody>
          <a:bodyPr/>
          <a:lstStyle/>
          <a:p>
            <a:r>
              <a:rPr lang="en-US" dirty="0" smtClean="0"/>
              <a:t>The Fourth Amendment</a:t>
            </a:r>
            <a:endParaRPr lang="en-US" dirty="0"/>
          </a:p>
        </p:txBody>
      </p:sp>
      <p:sp>
        <p:nvSpPr>
          <p:cNvPr id="3" name="Content Placeholder 2"/>
          <p:cNvSpPr>
            <a:spLocks noGrp="1"/>
          </p:cNvSpPr>
          <p:nvPr>
            <p:ph sz="quarter" idx="13"/>
          </p:nvPr>
        </p:nvSpPr>
        <p:spPr/>
        <p:txBody>
          <a:bodyPr>
            <a:normAutofit fontScale="92500" lnSpcReduction="20000"/>
          </a:bodyPr>
          <a:lstStyle/>
          <a:p>
            <a:r>
              <a:rPr lang="en-US" dirty="0" smtClean="0"/>
              <a:t>The actual amendment:</a:t>
            </a:r>
          </a:p>
          <a:p>
            <a:r>
              <a:rPr lang="en-CA" dirty="0"/>
              <a:t>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a:t>
            </a:r>
          </a:p>
          <a:p>
            <a:endParaRPr lang="en-US" dirty="0"/>
          </a:p>
        </p:txBody>
      </p:sp>
      <p:sp>
        <p:nvSpPr>
          <p:cNvPr id="4" name="Content Placeholder 3"/>
          <p:cNvSpPr>
            <a:spLocks noGrp="1"/>
          </p:cNvSpPr>
          <p:nvPr>
            <p:ph sz="quarter" idx="14"/>
          </p:nvPr>
        </p:nvSpPr>
        <p:spPr/>
        <p:txBody>
          <a:bodyPr>
            <a:normAutofit fontScale="92500" lnSpcReduction="20000"/>
          </a:bodyPr>
          <a:lstStyle/>
          <a:p>
            <a:r>
              <a:rPr lang="en-US" dirty="0" smtClean="0"/>
              <a:t>What it means:</a:t>
            </a:r>
          </a:p>
          <a:p>
            <a:r>
              <a:rPr lang="en-US" dirty="0" smtClean="0"/>
              <a:t>It means that the police or anyone can not search a persons home without a warrant  backed up by probable cause and it has to be specific to a certain person, place or thing.</a:t>
            </a:r>
          </a:p>
          <a:p>
            <a:r>
              <a:rPr lang="en-US" dirty="0" smtClean="0"/>
              <a:t>Example:</a:t>
            </a:r>
          </a:p>
          <a:p>
            <a:r>
              <a:rPr lang="en-US" dirty="0" smtClean="0"/>
              <a:t>It is used in our country today as a way for a persons home/belongings to not be violated by the police during a case/trial.</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219200"/>
            <a:ext cx="2095500" cy="1538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9435186"/>
      </p:ext>
    </p:extLst>
  </p:cSld>
  <p:clrMapOvr>
    <a:masterClrMapping/>
  </p:clrMapOvr>
  <p:transition spd="slow" advClick="0" advTm="5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4">
                                            <p:txEl>
                                              <p:pRg st="2" end="2"/>
                                            </p:txEl>
                                          </p:spTgt>
                                        </p:tgtEl>
                                        <p:attrNameLst>
                                          <p:attrName>style.visibility</p:attrName>
                                        </p:attrNameLst>
                                      </p:cBhvr>
                                      <p:to>
                                        <p:strVal val="visible"/>
                                      </p:to>
                                    </p:set>
                                    <p:anim calcmode="lin" valueType="num">
                                      <p:cBhvr additive="base">
                                        <p:cTn id="4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txEl>
                                              <p:pRg st="3" end="3"/>
                                            </p:txEl>
                                          </p:spTgt>
                                        </p:tgtEl>
                                        <p:attrNameLst>
                                          <p:attrName>style.visibility</p:attrName>
                                        </p:attrNameLst>
                                      </p:cBhvr>
                                      <p:to>
                                        <p:strVal val="visible"/>
                                      </p:to>
                                    </p:set>
                                    <p:anim calcmode="lin" valueType="num">
                                      <p:cBhvr additive="base">
                                        <p:cTn id="5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53" fill="hold">
                            <p:stCondLst>
                              <p:cond delay="500"/>
                            </p:stCondLst>
                            <p:childTnLst>
                              <p:par>
                                <p:cTn id="54" presetID="2" presetClass="entr" presetSubtype="3" fill="hold" nodeType="afterEffect">
                                  <p:stCondLst>
                                    <p:cond delay="0"/>
                                  </p:stCondLst>
                                  <p:childTnLst>
                                    <p:set>
                                      <p:cBhvr>
                                        <p:cTn id="55" dur="1" fill="hold">
                                          <p:stCondLst>
                                            <p:cond delay="0"/>
                                          </p:stCondLst>
                                        </p:cTn>
                                        <p:tgtEl>
                                          <p:spTgt spid="5122"/>
                                        </p:tgtEl>
                                        <p:attrNameLst>
                                          <p:attrName>style.visibility</p:attrName>
                                        </p:attrNameLst>
                                      </p:cBhvr>
                                      <p:to>
                                        <p:strVal val="visible"/>
                                      </p:to>
                                    </p:set>
                                    <p:anim calcmode="lin" valueType="num">
                                      <p:cBhvr additive="base">
                                        <p:cTn id="56" dur="500" fill="hold"/>
                                        <p:tgtEl>
                                          <p:spTgt spid="5122"/>
                                        </p:tgtEl>
                                        <p:attrNameLst>
                                          <p:attrName>ppt_x</p:attrName>
                                        </p:attrNameLst>
                                      </p:cBhvr>
                                      <p:tavLst>
                                        <p:tav tm="0">
                                          <p:val>
                                            <p:strVal val="1+#ppt_w/2"/>
                                          </p:val>
                                        </p:tav>
                                        <p:tav tm="100000">
                                          <p:val>
                                            <p:strVal val="#ppt_x"/>
                                          </p:val>
                                        </p:tav>
                                      </p:tavLst>
                                    </p:anim>
                                    <p:anim calcmode="lin" valueType="num">
                                      <p:cBhvr additive="base">
                                        <p:cTn id="57" dur="500" fill="hold"/>
                                        <p:tgtEl>
                                          <p:spTgt spid="51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315200" cy="1154097"/>
          </a:xfrm>
        </p:spPr>
        <p:txBody>
          <a:bodyPr/>
          <a:lstStyle/>
          <a:p>
            <a:r>
              <a:rPr lang="en-US" dirty="0" smtClean="0"/>
              <a:t>The Fifth Amendment</a:t>
            </a:r>
            <a:endParaRPr lang="en-US" dirty="0"/>
          </a:p>
        </p:txBody>
      </p:sp>
      <p:sp>
        <p:nvSpPr>
          <p:cNvPr id="3" name="Content Placeholder 2"/>
          <p:cNvSpPr>
            <a:spLocks noGrp="1"/>
          </p:cNvSpPr>
          <p:nvPr>
            <p:ph sz="quarter" idx="13"/>
          </p:nvPr>
        </p:nvSpPr>
        <p:spPr/>
        <p:txBody>
          <a:bodyPr>
            <a:normAutofit fontScale="70000" lnSpcReduction="20000"/>
          </a:bodyPr>
          <a:lstStyle/>
          <a:p>
            <a:r>
              <a:rPr lang="en-US" sz="2200" dirty="0" smtClean="0"/>
              <a:t>The actual amendment:</a:t>
            </a:r>
          </a:p>
          <a:p>
            <a:r>
              <a:rPr lang="en-CA" sz="2200" dirty="0"/>
              <a:t>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offense to be twice put in jeopardy of life or limb; nor shall be compelled in any criminal case to be a witness against himself, nor be deprived of life, liberty, or property, without due process of law; nor shall private property be taken for public use, without just compensation.</a:t>
            </a:r>
          </a:p>
          <a:p>
            <a:endParaRPr lang="en-US" dirty="0"/>
          </a:p>
        </p:txBody>
      </p:sp>
      <p:sp>
        <p:nvSpPr>
          <p:cNvPr id="4" name="Content Placeholder 3"/>
          <p:cNvSpPr>
            <a:spLocks noGrp="1"/>
          </p:cNvSpPr>
          <p:nvPr>
            <p:ph sz="quarter" idx="14"/>
          </p:nvPr>
        </p:nvSpPr>
        <p:spPr/>
        <p:txBody>
          <a:bodyPr>
            <a:normAutofit fontScale="85000" lnSpcReduction="20000"/>
          </a:bodyPr>
          <a:lstStyle/>
          <a:p>
            <a:r>
              <a:rPr lang="en-US" dirty="0" smtClean="0"/>
              <a:t>What it means:</a:t>
            </a:r>
          </a:p>
          <a:p>
            <a:r>
              <a:rPr lang="en-US" dirty="0" smtClean="0"/>
              <a:t>It means that no person in the U.S. can be held accountable for a crime unless found guilty by a grand jury. It also means that a person in the U.S. cannot have their private property taken away from them to be used for the public unless they are compensated for it.</a:t>
            </a:r>
          </a:p>
          <a:p>
            <a:r>
              <a:rPr lang="en-US" dirty="0" smtClean="0"/>
              <a:t>Example:</a:t>
            </a:r>
          </a:p>
          <a:p>
            <a:r>
              <a:rPr lang="en-US" dirty="0" smtClean="0"/>
              <a:t>It is used in our country today in court rooms and so that private property cannot be taken away from  the owners.                                                                                                                                                                                                                                                                                                                                                                                                                                                                                                                                                                                                                                                                                                                                                                                                                                                                                                                                                                                                                                                                                                                                                                                                                                                                                                                                                                                                                                                                                                                                                                                                                                                                                                                                                                                                                                                                                                                                                                                                                                                                                                                                                                                                                                                                                                                                                                                                                                                                                                                                                                                                                                                                                                                                                                                                                                                                                                                                                                                                                                                                                                                                                                                                                                                                                                                                                                                                                                                                                                                                                                                                                                                                                                                                                                                                                                                                                                                                                                                                                                                                                                                                                                                                                                                                                                                                                                                                                                                                                                                                                                                                                                                                                                                                                                                                                                                                                                                                                                                                                                                                                                                                                                                                                                                                                                                                                                                                                                                                                                                                                                                                                                                                                                                                                                                                                                                                                                                                                                                                                                                                                    </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066800"/>
            <a:ext cx="2409825" cy="148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7461836"/>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 calcmode="lin" valueType="num">
                                      <p:cBhvr additive="base">
                                        <p:cTn id="4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3" fill="hold" nodeType="afterEffect">
                                  <p:stCondLst>
                                    <p:cond delay="0"/>
                                  </p:stCondLst>
                                  <p:childTnLst>
                                    <p:set>
                                      <p:cBhvr>
                                        <p:cTn id="53" dur="1" fill="hold">
                                          <p:stCondLst>
                                            <p:cond delay="0"/>
                                          </p:stCondLst>
                                        </p:cTn>
                                        <p:tgtEl>
                                          <p:spTgt spid="6146"/>
                                        </p:tgtEl>
                                        <p:attrNameLst>
                                          <p:attrName>style.visibility</p:attrName>
                                        </p:attrNameLst>
                                      </p:cBhvr>
                                      <p:to>
                                        <p:strVal val="visible"/>
                                      </p:to>
                                    </p:set>
                                    <p:anim calcmode="lin" valueType="num">
                                      <p:cBhvr additive="base">
                                        <p:cTn id="54" dur="500" fill="hold"/>
                                        <p:tgtEl>
                                          <p:spTgt spid="6146"/>
                                        </p:tgtEl>
                                        <p:attrNameLst>
                                          <p:attrName>ppt_x</p:attrName>
                                        </p:attrNameLst>
                                      </p:cBhvr>
                                      <p:tavLst>
                                        <p:tav tm="0">
                                          <p:val>
                                            <p:strVal val="1+#ppt_w/2"/>
                                          </p:val>
                                        </p:tav>
                                        <p:tav tm="100000">
                                          <p:val>
                                            <p:strVal val="#ppt_x"/>
                                          </p:val>
                                        </p:tav>
                                      </p:tavLst>
                                    </p:anim>
                                    <p:anim calcmode="lin" valueType="num">
                                      <p:cBhvr additive="base">
                                        <p:cTn id="55" dur="500" fill="hold"/>
                                        <p:tgtEl>
                                          <p:spTgt spid="61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315200" cy="1154097"/>
          </a:xfrm>
        </p:spPr>
        <p:txBody>
          <a:bodyPr/>
          <a:lstStyle/>
          <a:p>
            <a:r>
              <a:rPr lang="en-US" dirty="0" smtClean="0"/>
              <a:t>The Sixth Amendment</a:t>
            </a:r>
            <a:endParaRPr lang="en-US" dirty="0"/>
          </a:p>
        </p:txBody>
      </p:sp>
      <p:sp>
        <p:nvSpPr>
          <p:cNvPr id="3" name="Content Placeholder 2"/>
          <p:cNvSpPr>
            <a:spLocks noGrp="1"/>
          </p:cNvSpPr>
          <p:nvPr>
            <p:ph sz="quarter" idx="13"/>
          </p:nvPr>
        </p:nvSpPr>
        <p:spPr/>
        <p:txBody>
          <a:bodyPr>
            <a:normAutofit fontScale="77500" lnSpcReduction="20000"/>
          </a:bodyPr>
          <a:lstStyle/>
          <a:p>
            <a:r>
              <a:rPr lang="en-US" dirty="0" smtClean="0"/>
              <a:t>The actual amendment:</a:t>
            </a:r>
          </a:p>
          <a:p>
            <a:r>
              <a:rPr lang="en-CA" dirty="0"/>
              <a:t>In all criminal prosecutions, the accused shall enjoy the right to a speedy and public trial, by an impartial jury of the state and district wherein the crime shall have been committed, which district shall have been previously ascertained by law, and to be informed of the nature and cause of the accusation; to be confronted with the witnesses against him; to have compulsory process for obtaining witnesses in his favor, and to have the assistance of counsel for his defense.</a:t>
            </a:r>
          </a:p>
          <a:p>
            <a:endParaRPr lang="en-US" dirty="0"/>
          </a:p>
        </p:txBody>
      </p:sp>
      <p:sp>
        <p:nvSpPr>
          <p:cNvPr id="4" name="Content Placeholder 3"/>
          <p:cNvSpPr>
            <a:spLocks noGrp="1"/>
          </p:cNvSpPr>
          <p:nvPr>
            <p:ph sz="quarter" idx="14"/>
          </p:nvPr>
        </p:nvSpPr>
        <p:spPr/>
        <p:txBody>
          <a:bodyPr/>
          <a:lstStyle/>
          <a:p>
            <a:r>
              <a:rPr lang="en-US" dirty="0" smtClean="0"/>
              <a:t>What it means:</a:t>
            </a:r>
          </a:p>
          <a:p>
            <a:r>
              <a:rPr lang="en-US" dirty="0" smtClean="0"/>
              <a:t>It means that if a person is accused of committing a crime he or she has the right to a quick and public trial. Also that they have the right to know who accused them of the crime and the right to know what crime they are being accused of.  </a:t>
            </a:r>
            <a:endParaRPr lang="en-US" dirty="0"/>
          </a:p>
        </p:txBody>
      </p:sp>
    </p:spTree>
    <p:extLst>
      <p:ext uri="{BB962C8B-B14F-4D97-AF65-F5344CB8AC3E}">
        <p14:creationId xmlns:p14="http://schemas.microsoft.com/office/powerpoint/2010/main" val="1794717592"/>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315200" cy="1154097"/>
          </a:xfrm>
        </p:spPr>
        <p:txBody>
          <a:bodyPr/>
          <a:lstStyle/>
          <a:p>
            <a:r>
              <a:rPr lang="en-US" dirty="0" smtClean="0"/>
              <a:t>The Seventh Amendment</a:t>
            </a:r>
            <a:endParaRPr lang="en-US" dirty="0"/>
          </a:p>
        </p:txBody>
      </p:sp>
      <p:sp>
        <p:nvSpPr>
          <p:cNvPr id="3" name="Content Placeholder 2"/>
          <p:cNvSpPr>
            <a:spLocks noGrp="1"/>
          </p:cNvSpPr>
          <p:nvPr>
            <p:ph sz="quarter" idx="13"/>
          </p:nvPr>
        </p:nvSpPr>
        <p:spPr/>
        <p:txBody>
          <a:bodyPr>
            <a:normAutofit lnSpcReduction="10000"/>
          </a:bodyPr>
          <a:lstStyle/>
          <a:p>
            <a:r>
              <a:rPr lang="en-US" dirty="0" smtClean="0"/>
              <a:t>The actual amendment:</a:t>
            </a:r>
          </a:p>
          <a:p>
            <a:r>
              <a:rPr lang="en-CA" dirty="0"/>
              <a:t>In suits at common law, where the value in controversy shall exceed twenty dollars, the right of trial by jury shall be preserved, and no fact tried by a jury, shall be otherwise </a:t>
            </a:r>
            <a:r>
              <a:rPr lang="en-CA" dirty="0" smtClean="0"/>
              <a:t>re-examined </a:t>
            </a:r>
            <a:r>
              <a:rPr lang="en-CA" dirty="0"/>
              <a:t>in any court of the United States, than according to the rules of the common law.</a:t>
            </a:r>
          </a:p>
          <a:p>
            <a:endParaRPr lang="en-US" dirty="0"/>
          </a:p>
        </p:txBody>
      </p:sp>
      <p:sp>
        <p:nvSpPr>
          <p:cNvPr id="4" name="Content Placeholder 3"/>
          <p:cNvSpPr>
            <a:spLocks noGrp="1"/>
          </p:cNvSpPr>
          <p:nvPr>
            <p:ph sz="quarter" idx="14"/>
          </p:nvPr>
        </p:nvSpPr>
        <p:spPr/>
        <p:txBody>
          <a:bodyPr>
            <a:normAutofit fontScale="92500" lnSpcReduction="20000"/>
          </a:bodyPr>
          <a:lstStyle/>
          <a:p>
            <a:r>
              <a:rPr lang="en-US" dirty="0" smtClean="0"/>
              <a:t>What it means:</a:t>
            </a:r>
          </a:p>
          <a:p>
            <a:r>
              <a:rPr lang="en-US" dirty="0" smtClean="0"/>
              <a:t>It means that a case cannot have a re-trial in court. It also means that if the money owed in the case is over $20 then the people don’t have the </a:t>
            </a:r>
            <a:r>
              <a:rPr lang="en-US" dirty="0" smtClean="0"/>
              <a:t>right</a:t>
            </a:r>
            <a:r>
              <a:rPr lang="en-US" dirty="0" smtClean="0"/>
              <a:t> </a:t>
            </a:r>
            <a:r>
              <a:rPr lang="en-US" dirty="0" smtClean="0"/>
              <a:t>to have a jury</a:t>
            </a:r>
            <a:r>
              <a:rPr lang="en-US" dirty="0" smtClean="0"/>
              <a:t>.</a:t>
            </a:r>
          </a:p>
          <a:p>
            <a:r>
              <a:rPr lang="en-US" dirty="0" smtClean="0"/>
              <a:t>Example:</a:t>
            </a:r>
          </a:p>
          <a:p>
            <a:r>
              <a:rPr lang="en-US" dirty="0" smtClean="0"/>
              <a:t>It is used today in court cases so that a person if found not guilty for a case cannot be re-tried for the same case if new evidence comes up.</a:t>
            </a: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524000"/>
            <a:ext cx="2665413" cy="113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0402488"/>
      </p:ext>
    </p:extLst>
  </p:cSld>
  <p:clrMapOvr>
    <a:masterClrMapping/>
  </p:clrMapOvr>
  <mc:AlternateContent xmlns:mc="http://schemas.openxmlformats.org/markup-compatibility/2006">
    <mc:Choice xmlns:p14="http://schemas.microsoft.com/office/powerpoint/2010/main" Requires="p14">
      <p:transition spd="slow" p14:dur="2000" advClick="0" advTm="5000"/>
    </mc:Choice>
    <mc:Fallback>
      <p:transition spd="slow" advClick="0"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 calcmode="lin" valueType="num">
                                      <p:cBhvr additive="base">
                                        <p:cTn id="4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4" fill="hold" nodeType="afterEffect">
                                  <p:stCondLst>
                                    <p:cond delay="0"/>
                                  </p:stCondLst>
                                  <p:childTnLst>
                                    <p:set>
                                      <p:cBhvr>
                                        <p:cTn id="53" dur="1" fill="hold">
                                          <p:stCondLst>
                                            <p:cond delay="0"/>
                                          </p:stCondLst>
                                        </p:cTn>
                                        <p:tgtEl>
                                          <p:spTgt spid="4098"/>
                                        </p:tgtEl>
                                        <p:attrNameLst>
                                          <p:attrName>style.visibility</p:attrName>
                                        </p:attrNameLst>
                                      </p:cBhvr>
                                      <p:to>
                                        <p:strVal val="visible"/>
                                      </p:to>
                                    </p:set>
                                    <p:anim calcmode="lin" valueType="num">
                                      <p:cBhvr additive="base">
                                        <p:cTn id="54" dur="500" fill="hold"/>
                                        <p:tgtEl>
                                          <p:spTgt spid="4098"/>
                                        </p:tgtEl>
                                        <p:attrNameLst>
                                          <p:attrName>ppt_x</p:attrName>
                                        </p:attrNameLst>
                                      </p:cBhvr>
                                      <p:tavLst>
                                        <p:tav tm="0">
                                          <p:val>
                                            <p:strVal val="#ppt_x"/>
                                          </p:val>
                                        </p:tav>
                                        <p:tav tm="100000">
                                          <p:val>
                                            <p:strVal val="#ppt_x"/>
                                          </p:val>
                                        </p:tav>
                                      </p:tavLst>
                                    </p:anim>
                                    <p:anim calcmode="lin" valueType="num">
                                      <p:cBhvr additive="base">
                                        <p:cTn id="55"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315200" cy="1154097"/>
          </a:xfrm>
        </p:spPr>
        <p:txBody>
          <a:bodyPr/>
          <a:lstStyle/>
          <a:p>
            <a:r>
              <a:rPr lang="en-US" dirty="0" smtClean="0"/>
              <a:t>The Eighth Amendment</a:t>
            </a:r>
            <a:endParaRPr lang="en-US" dirty="0"/>
          </a:p>
        </p:txBody>
      </p:sp>
      <p:sp>
        <p:nvSpPr>
          <p:cNvPr id="3" name="Content Placeholder 2"/>
          <p:cNvSpPr>
            <a:spLocks noGrp="1"/>
          </p:cNvSpPr>
          <p:nvPr>
            <p:ph sz="quarter" idx="13"/>
          </p:nvPr>
        </p:nvSpPr>
        <p:spPr/>
        <p:txBody>
          <a:bodyPr/>
          <a:lstStyle/>
          <a:p>
            <a:r>
              <a:rPr lang="en-US" dirty="0" smtClean="0"/>
              <a:t>The actual amendment:</a:t>
            </a:r>
          </a:p>
          <a:p>
            <a:r>
              <a:rPr lang="en-CA" dirty="0"/>
              <a:t>Excessive bail shall not be required, nor excessive fines imposed, nor cruel and unusual punishments inflicted.</a:t>
            </a:r>
          </a:p>
          <a:p>
            <a:endParaRPr lang="en-US" dirty="0"/>
          </a:p>
        </p:txBody>
      </p:sp>
      <p:sp>
        <p:nvSpPr>
          <p:cNvPr id="4" name="Content Placeholder 3"/>
          <p:cNvSpPr>
            <a:spLocks noGrp="1"/>
          </p:cNvSpPr>
          <p:nvPr>
            <p:ph sz="quarter" idx="14"/>
          </p:nvPr>
        </p:nvSpPr>
        <p:spPr/>
        <p:txBody>
          <a:bodyPr>
            <a:normAutofit fontScale="92500" lnSpcReduction="10000"/>
          </a:bodyPr>
          <a:lstStyle/>
          <a:p>
            <a:r>
              <a:rPr lang="en-US" dirty="0" smtClean="0"/>
              <a:t>What it means:</a:t>
            </a:r>
          </a:p>
          <a:p>
            <a:r>
              <a:rPr lang="en-US" dirty="0" smtClean="0"/>
              <a:t>It means that they payment required for bail or other fines can not be to the extreme nor can punishments that are inflicted be extreme or cruel either. </a:t>
            </a:r>
            <a:endParaRPr lang="en-US" dirty="0" smtClean="0"/>
          </a:p>
          <a:p>
            <a:r>
              <a:rPr lang="en-US" dirty="0" smtClean="0"/>
              <a:t>Example:</a:t>
            </a:r>
          </a:p>
          <a:p>
            <a:r>
              <a:rPr lang="en-US" dirty="0" smtClean="0"/>
              <a:t>It is used today so that in a case a person doesn’t have to pay an extreme amount of money in payment for bail.</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1219200"/>
            <a:ext cx="2181967"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1361423"/>
      </p:ext>
    </p:extLst>
  </p:cSld>
  <p:clrMapOvr>
    <a:masterClrMapping/>
  </p:clrMapOvr>
  <mc:AlternateContent xmlns:mc="http://schemas.openxmlformats.org/markup-compatibility/2006">
    <mc:Choice xmlns:p14="http://schemas.microsoft.com/office/powerpoint/2010/main" Requires="p14">
      <p:transition spd="slow" p14:dur="2000" advClick="0" advTm="5000"/>
    </mc:Choice>
    <mc:Fallback>
      <p:transition spd="slow" advClick="0"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additive="base">
                                        <p:cTn id="2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 calcmode="lin" valueType="num">
                                      <p:cBhvr additive="base">
                                        <p:cTn id="3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grpId="0" nodeType="after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 calcmode="lin" valueType="num">
                                      <p:cBhvr additive="base">
                                        <p:cTn id="3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 calcmode="lin" valueType="num">
                                      <p:cBhvr additive="base">
                                        <p:cTn id="4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3" fill="hold" nodeType="afterEffect">
                                  <p:stCondLst>
                                    <p:cond delay="0"/>
                                  </p:stCondLst>
                                  <p:childTnLst>
                                    <p:set>
                                      <p:cBhvr>
                                        <p:cTn id="53" dur="1" fill="hold">
                                          <p:stCondLst>
                                            <p:cond delay="0"/>
                                          </p:stCondLst>
                                        </p:cTn>
                                        <p:tgtEl>
                                          <p:spTgt spid="3074"/>
                                        </p:tgtEl>
                                        <p:attrNameLst>
                                          <p:attrName>style.visibility</p:attrName>
                                        </p:attrNameLst>
                                      </p:cBhvr>
                                      <p:to>
                                        <p:strVal val="visible"/>
                                      </p:to>
                                    </p:set>
                                    <p:anim calcmode="lin" valueType="num">
                                      <p:cBhvr additive="base">
                                        <p:cTn id="54" dur="500" fill="hold"/>
                                        <p:tgtEl>
                                          <p:spTgt spid="3074"/>
                                        </p:tgtEl>
                                        <p:attrNameLst>
                                          <p:attrName>ppt_x</p:attrName>
                                        </p:attrNameLst>
                                      </p:cBhvr>
                                      <p:tavLst>
                                        <p:tav tm="0">
                                          <p:val>
                                            <p:strVal val="1+#ppt_w/2"/>
                                          </p:val>
                                        </p:tav>
                                        <p:tav tm="100000">
                                          <p:val>
                                            <p:strVal val="#ppt_x"/>
                                          </p:val>
                                        </p:tav>
                                      </p:tavLst>
                                    </p:anim>
                                    <p:anim calcmode="lin" valueType="num">
                                      <p:cBhvr additive="base">
                                        <p:cTn id="55" dur="500" fill="hold"/>
                                        <p:tgtEl>
                                          <p:spTgt spid="307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194</TotalTime>
  <Words>1306</Words>
  <Application>Microsoft Office PowerPoint</Application>
  <PresentationFormat>On-screen Show (4:3)</PresentationFormat>
  <Paragraphs>80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Perspective</vt:lpstr>
      <vt:lpstr>U.S. Constitution</vt:lpstr>
      <vt:lpstr>The First Amendment </vt:lpstr>
      <vt:lpstr>The Second Amendment</vt:lpstr>
      <vt:lpstr>The Third Amendment</vt:lpstr>
      <vt:lpstr>The Fourth Amendment</vt:lpstr>
      <vt:lpstr>The Fifth Amendment</vt:lpstr>
      <vt:lpstr>The Sixth Amendment</vt:lpstr>
      <vt:lpstr>The Seventh Amendment</vt:lpstr>
      <vt:lpstr>The Eighth Amendment</vt:lpstr>
      <vt:lpstr>The Ninth Amendment</vt:lpstr>
      <vt:lpstr>The Tenth Amendment</vt:lpstr>
      <vt:lpstr>Conclusion</vt:lpstr>
      <vt:lpstr>Bibliography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Constitution</dc:title>
  <dc:creator>Administratr</dc:creator>
  <cp:lastModifiedBy>Administratr</cp:lastModifiedBy>
  <cp:revision>47</cp:revision>
  <dcterms:created xsi:type="dcterms:W3CDTF">2012-03-20T11:48:48Z</dcterms:created>
  <dcterms:modified xsi:type="dcterms:W3CDTF">2012-03-30T12:10:46Z</dcterms:modified>
</cp:coreProperties>
</file>